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543" r:id="rId2"/>
    <p:sldId id="377" r:id="rId3"/>
    <p:sldId id="515" r:id="rId4"/>
    <p:sldId id="485" r:id="rId5"/>
    <p:sldId id="422" r:id="rId6"/>
    <p:sldId id="459" r:id="rId7"/>
    <p:sldId id="490" r:id="rId8"/>
    <p:sldId id="455" r:id="rId9"/>
    <p:sldId id="453" r:id="rId10"/>
    <p:sldId id="419" r:id="rId11"/>
    <p:sldId id="535" r:id="rId12"/>
    <p:sldId id="492" r:id="rId13"/>
    <p:sldId id="537" r:id="rId14"/>
    <p:sldId id="516" r:id="rId15"/>
    <p:sldId id="477" r:id="rId16"/>
    <p:sldId id="536" r:id="rId17"/>
    <p:sldId id="478" r:id="rId18"/>
    <p:sldId id="479" r:id="rId19"/>
    <p:sldId id="480" r:id="rId20"/>
    <p:sldId id="533" r:id="rId21"/>
    <p:sldId id="534" r:id="rId22"/>
    <p:sldId id="525" r:id="rId23"/>
    <p:sldId id="523" r:id="rId24"/>
    <p:sldId id="517" r:id="rId25"/>
    <p:sldId id="538" r:id="rId26"/>
    <p:sldId id="539" r:id="rId27"/>
    <p:sldId id="540" r:id="rId28"/>
    <p:sldId id="541" r:id="rId29"/>
    <p:sldId id="544" r:id="rId30"/>
  </p:sldIdLst>
  <p:sldSz cx="9904413" cy="6858000"/>
  <p:notesSz cx="7104063" cy="10234613"/>
  <p:embeddedFontLst>
    <p:embeddedFont>
      <p:font typeface="맑은 고딕" panose="020B0503020000020004" pitchFamily="50" charset="-127"/>
      <p:regular r:id="rId32"/>
      <p:bold r:id="rId33"/>
    </p:embeddedFont>
    <p:embeddedFont>
      <p:font typeface="Arial Unicode MS" panose="020B0604020202020204" pitchFamily="50" charset="-127"/>
      <p:regular r:id="rId34"/>
    </p:embeddedFont>
    <p:embeddedFont>
      <p:font typeface="-윤고딕340" panose="02030504000101010101" pitchFamily="18" charset="-127"/>
      <p:regular r:id="rId35"/>
    </p:embeddedFont>
    <p:embeddedFont>
      <p:font typeface="-윤고딕350" panose="02030504000101010101" pitchFamily="18" charset="-127"/>
      <p:regular r:id="rId36"/>
    </p:embeddedFont>
    <p:embeddedFont>
      <p:font typeface="Impact" panose="020B0806030902050204" pitchFamily="34" charset="0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orient="horz" pos="4104">
          <p15:clr>
            <a:srgbClr val="A4A3A4"/>
          </p15:clr>
        </p15:guide>
        <p15:guide id="4" orient="horz" pos="3954">
          <p15:clr>
            <a:srgbClr val="A4A3A4"/>
          </p15:clr>
        </p15:guide>
        <p15:guide id="5" orient="horz" pos="708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  <p15:guide id="8" pos="1940" userDrawn="1">
          <p15:clr>
            <a:srgbClr val="A4A3A4"/>
          </p15:clr>
        </p15:guide>
        <p15:guide id="9" pos="216">
          <p15:clr>
            <a:srgbClr val="A4A3A4"/>
          </p15:clr>
        </p15:guide>
        <p15:guide id="11" pos="3006">
          <p15:clr>
            <a:srgbClr val="A4A3A4"/>
          </p15:clr>
        </p15:guide>
        <p15:guide id="12" pos="32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87A6"/>
    <a:srgbClr val="AD417F"/>
    <a:srgbClr val="903F6F"/>
    <a:srgbClr val="8C3467"/>
    <a:srgbClr val="E8CAE2"/>
    <a:srgbClr val="D59FB7"/>
    <a:srgbClr val="F9EDF7"/>
    <a:srgbClr val="EBC7E4"/>
    <a:srgbClr val="C25A95"/>
    <a:srgbClr val="C767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440" autoAdjust="0"/>
    <p:restoredTop sz="79663" autoAdjust="0"/>
  </p:normalViewPr>
  <p:slideViewPr>
    <p:cSldViewPr>
      <p:cViewPr>
        <p:scale>
          <a:sx n="66" d="100"/>
          <a:sy n="66" d="100"/>
        </p:scale>
        <p:origin x="-2718" y="-654"/>
      </p:cViewPr>
      <p:guideLst>
        <p:guide orient="horz" pos="4104"/>
        <p:guide orient="horz" pos="3954"/>
        <p:guide orient="horz" pos="708"/>
        <p:guide orient="horz" pos="799"/>
        <p:guide pos="1940"/>
        <p:guide pos="216"/>
        <p:guide pos="3006"/>
        <p:guide pos="324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9.xml"/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2E7C9673-CACF-4AFE-B0F3-8EFC169C9E41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82638" y="768350"/>
            <a:ext cx="55387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703F2C92-BABB-47AC-8D38-EBFC9130B7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48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ko-KR" altLang="en-US" dirty="0" smtClean="0"/>
              <a:t>제</a:t>
            </a:r>
            <a:r>
              <a:rPr lang="ko-KR" altLang="en-US" baseline="0" dirty="0" smtClean="0"/>
              <a:t>목 </a:t>
            </a:r>
            <a:r>
              <a:rPr lang="en-US" altLang="ko-KR" baseline="0" dirty="0" smtClean="0"/>
              <a:t>: </a:t>
            </a:r>
            <a:r>
              <a:rPr lang="ko-KR" altLang="en-US" dirty="0" smtClean="0"/>
              <a:t>유동인구와 지하철 </a:t>
            </a:r>
            <a:r>
              <a:rPr lang="ko-KR" altLang="en-US" dirty="0" err="1" smtClean="0"/>
              <a:t>이용량을</a:t>
            </a:r>
            <a:r>
              <a:rPr lang="ko-KR" altLang="en-US" dirty="0" smtClean="0"/>
              <a:t> 고려한 노인 코로나 확산</a:t>
            </a:r>
            <a:r>
              <a:rPr lang="ko-KR" altLang="en-US" baseline="0" dirty="0" smtClean="0"/>
              <a:t> 예방을 위한 </a:t>
            </a:r>
            <a:r>
              <a:rPr lang="ko-KR" altLang="en-US" dirty="0" smtClean="0"/>
              <a:t>자치구별 거점 제시</a:t>
            </a: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31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833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2848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83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970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583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432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25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695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450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spc="-170" dirty="0" smtClean="0"/>
              <a:t>&gt;&gt; </a:t>
            </a:r>
            <a:r>
              <a:rPr lang="ko-KR" altLang="en-US" sz="1200" b="0" spc="-170" dirty="0" smtClean="0"/>
              <a:t>코로나 확진 많이 된 곳 </a:t>
            </a:r>
            <a:r>
              <a:rPr lang="en-US" altLang="ko-KR" sz="1200" b="0" spc="-170" dirty="0" smtClean="0"/>
              <a:t>5</a:t>
            </a:r>
            <a:r>
              <a:rPr lang="ko-KR" altLang="en-US" sz="1200" b="0" spc="-170" dirty="0" smtClean="0"/>
              <a:t>구 </a:t>
            </a:r>
            <a:r>
              <a:rPr lang="en-US" altLang="ko-KR" sz="1200" b="0" spc="-170" dirty="0" smtClean="0"/>
              <a:t>=  </a:t>
            </a:r>
            <a:r>
              <a:rPr lang="ko-KR" altLang="en-US" sz="1200" b="0" spc="-170" dirty="0" smtClean="0"/>
              <a:t>유동인구 </a:t>
            </a:r>
            <a:r>
              <a:rPr lang="en-US" altLang="ko-KR" sz="1200" b="0" spc="-170" dirty="0" smtClean="0"/>
              <a:t>top10</a:t>
            </a:r>
            <a:r>
              <a:rPr lang="ko-KR" altLang="en-US" sz="1200" b="0" spc="-170" dirty="0" smtClean="0"/>
              <a:t>에서 비교했을 때도 비슷하게 나옴</a:t>
            </a:r>
            <a:r>
              <a:rPr lang="en-US" altLang="ko-KR" sz="1200" b="0" spc="-170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740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1743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7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태그리스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altLang="x-non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Tagless</a:t>
            </a:r>
            <a:r>
              <a:rPr lang="en-GB" altLang="x-non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우대자용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게이트 시범운행 구 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F2C92-BABB-47AC-8D38-EBFC9130B750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49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태그리스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altLang="x-none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Tagless</a:t>
            </a:r>
            <a:r>
              <a:rPr lang="en-GB" altLang="x-none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우대자용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게이트 시범운행 구 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F2C92-BABB-47AC-8D38-EBFC9130B750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252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ko-KR" altLang="en-US" sz="1200" spc="-150" dirty="0" smtClean="0">
                <a:ln w="3175">
                  <a:solidFill>
                    <a:prstClr val="black">
                      <a:alpha val="0"/>
                    </a:prstClr>
                  </a:solidFill>
                </a:ln>
                <a:solidFill>
                  <a:srgbClr val="AD417F"/>
                </a:solidFill>
                <a:latin typeface="+mn-lt"/>
              </a:rPr>
              <a:t>노원구</a:t>
            </a:r>
            <a:r>
              <a:rPr lang="en-US" altLang="ko-KR" sz="1200" spc="-150" dirty="0" smtClean="0">
                <a:ln w="3175">
                  <a:solidFill>
                    <a:prstClr val="black">
                      <a:alpha val="0"/>
                    </a:prstClr>
                  </a:solidFill>
                </a:ln>
                <a:solidFill>
                  <a:srgbClr val="AD417F"/>
                </a:solidFill>
                <a:latin typeface="+mn-lt"/>
              </a:rPr>
              <a:t>, </a:t>
            </a:r>
            <a:r>
              <a:rPr lang="ko-KR" altLang="en-US" sz="1200" spc="-150" dirty="0" smtClean="0">
                <a:ln w="3175">
                  <a:solidFill>
                    <a:prstClr val="black">
                      <a:alpha val="0"/>
                    </a:prstClr>
                  </a:solidFill>
                </a:ln>
                <a:solidFill>
                  <a:srgbClr val="AD417F"/>
                </a:solidFill>
                <a:latin typeface="+mn-lt"/>
              </a:rPr>
              <a:t>강서구</a:t>
            </a:r>
            <a:r>
              <a:rPr lang="en-US" altLang="ko-KR" sz="1200" spc="-150" dirty="0" smtClean="0">
                <a:ln w="3175">
                  <a:solidFill>
                    <a:prstClr val="black">
                      <a:alpha val="0"/>
                    </a:prstClr>
                  </a:solidFill>
                </a:ln>
                <a:solidFill>
                  <a:srgbClr val="AD417F"/>
                </a:solidFill>
                <a:latin typeface="+mn-lt"/>
              </a:rPr>
              <a:t>, </a:t>
            </a:r>
            <a:r>
              <a:rPr lang="ko-KR" altLang="en-US" sz="1200" spc="-150" dirty="0" smtClean="0">
                <a:ln w="3175">
                  <a:solidFill>
                    <a:prstClr val="black">
                      <a:alpha val="0"/>
                    </a:prstClr>
                  </a:solidFill>
                </a:ln>
                <a:solidFill>
                  <a:srgbClr val="AD417F"/>
                </a:solidFill>
                <a:latin typeface="+mn-lt"/>
              </a:rPr>
              <a:t>송파구</a:t>
            </a:r>
            <a:r>
              <a:rPr lang="en-US" altLang="ko-KR" sz="1200" spc="-150" dirty="0" smtClean="0">
                <a:ln w="3175">
                  <a:solidFill>
                    <a:prstClr val="black">
                      <a:alpha val="0"/>
                    </a:prstClr>
                  </a:solidFill>
                </a:ln>
                <a:solidFill>
                  <a:srgbClr val="AD417F"/>
                </a:solidFill>
                <a:latin typeface="+mn-lt"/>
              </a:rPr>
              <a:t>, </a:t>
            </a:r>
            <a:r>
              <a:rPr lang="ko-KR" altLang="en-US" sz="1200" spc="-150" dirty="0" smtClean="0">
                <a:ln w="3175">
                  <a:solidFill>
                    <a:prstClr val="black">
                      <a:alpha val="0"/>
                    </a:prstClr>
                  </a:solidFill>
                </a:ln>
                <a:solidFill>
                  <a:srgbClr val="AD417F"/>
                </a:solidFill>
                <a:latin typeface="+mn-lt"/>
              </a:rPr>
              <a:t>강남구 우선 설치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endParaRPr lang="en-US" altLang="ko-KR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노원구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강서구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이용량이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많은 역 중심 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고령자 지하철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이용량이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전체 역 중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1,3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위를 차지하는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당고개역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노원구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우장산역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강서구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같이 자치구 내 지하철 이용이 편중된 역 우선 설치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송파구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전체 지하철 역 균등하게 설치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고령자는 강남구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송파구 내 모든 지하철역 비슷하게 이용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송파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강남구는 고령자 지하철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이용량이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1,2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위였던만큼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자치구 내 모든 역에 전체적으로 설치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F2C92-BABB-47AC-8D38-EBFC9130B750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93528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태그리스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게이트 사용시 어플리케이션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블루투스 사용법에 대한 숙지 필요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고령층 모바일 서비스 이용에 취약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구 노인여가시설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03F2C92-BABB-47AC-8D38-EBFC9130B750}" type="slidenum">
              <a:rPr kumimoji="0" lang="ko-KR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34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9013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90752">
              <a:defRPr/>
            </a:pPr>
            <a:r>
              <a:rPr lang="ko-KR" altLang="en-US" dirty="0" smtClean="0"/>
              <a:t>제</a:t>
            </a:r>
            <a:r>
              <a:rPr lang="ko-KR" altLang="en-US" baseline="0" dirty="0" smtClean="0"/>
              <a:t>목 </a:t>
            </a:r>
            <a:r>
              <a:rPr lang="en-US" altLang="ko-KR" baseline="0" dirty="0" smtClean="0"/>
              <a:t>: </a:t>
            </a:r>
            <a:r>
              <a:rPr lang="ko-KR" altLang="en-US" dirty="0" smtClean="0"/>
              <a:t>유동인구와 지하철 </a:t>
            </a:r>
            <a:r>
              <a:rPr lang="ko-KR" altLang="en-US" dirty="0" err="1" smtClean="0"/>
              <a:t>이용량을</a:t>
            </a:r>
            <a:r>
              <a:rPr lang="ko-KR" altLang="en-US" dirty="0" smtClean="0"/>
              <a:t> 고려한 노인 코로나 확산</a:t>
            </a:r>
            <a:r>
              <a:rPr lang="ko-KR" altLang="en-US" baseline="0" dirty="0" smtClean="0"/>
              <a:t> 예방을 위한 </a:t>
            </a:r>
            <a:r>
              <a:rPr lang="ko-KR" altLang="en-US" dirty="0" smtClean="0"/>
              <a:t>자치구별 거점 제시</a:t>
            </a:r>
          </a:p>
          <a:p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03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30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20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39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7312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0"/>
            <a:r>
              <a:rPr lang="ko-KR" altLang="ko-KR" sz="1300" dirty="0"/>
              <a:t>코로나 데이터를 분석한 결과</a:t>
            </a:r>
            <a:r>
              <a:rPr lang="en-US" altLang="ko-KR" sz="1300" dirty="0"/>
              <a:t>, </a:t>
            </a:r>
            <a:r>
              <a:rPr lang="ko-KR" altLang="ko-KR" sz="1300" dirty="0"/>
              <a:t>고령자</a:t>
            </a:r>
            <a:r>
              <a:rPr lang="en-US" altLang="ko-KR" sz="1300" dirty="0"/>
              <a:t>(60</a:t>
            </a:r>
            <a:r>
              <a:rPr lang="ko-KR" altLang="ko-KR" sz="1300" dirty="0"/>
              <a:t>대 이상</a:t>
            </a:r>
            <a:r>
              <a:rPr lang="en-US" altLang="ko-KR" sz="1300" dirty="0"/>
              <a:t>)</a:t>
            </a:r>
            <a:r>
              <a:rPr lang="ko-KR" altLang="ko-KR" sz="1300" dirty="0"/>
              <a:t>는 다른 연령층보다 코로나</a:t>
            </a:r>
            <a:r>
              <a:rPr lang="en-US" altLang="ko-KR" sz="1300" dirty="0"/>
              <a:t>19 </a:t>
            </a:r>
            <a:r>
              <a:rPr lang="ko-KR" altLang="ko-KR" sz="1300" dirty="0"/>
              <a:t>감염이 생사에 치명적</a:t>
            </a:r>
            <a:r>
              <a:rPr lang="en-US" altLang="ko-KR" sz="1300" dirty="0"/>
              <a:t>, </a:t>
            </a:r>
            <a:r>
              <a:rPr lang="ko-KR" altLang="ko-KR" sz="1300" dirty="0"/>
              <a:t>즉 훨씬 취약하다는 것을 알 수 있다</a:t>
            </a:r>
            <a:r>
              <a:rPr lang="en-US" altLang="ko-KR" sz="1300" dirty="0"/>
              <a:t>..</a:t>
            </a:r>
            <a:endParaRPr lang="ko-KR" altLang="ko-KR" sz="1300" dirty="0"/>
          </a:p>
          <a:p>
            <a:pPr latinLnBrk="0"/>
            <a:r>
              <a:rPr lang="en-US" altLang="ko-KR" sz="1300" dirty="0"/>
              <a:t> </a:t>
            </a:r>
            <a:endParaRPr lang="ko-KR" altLang="ko-KR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506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latinLnBrk="0"/>
            <a:r>
              <a:rPr lang="ko-KR" altLang="ko-KR" sz="1300" dirty="0"/>
              <a:t>코로나 데이터를 분석한 결과</a:t>
            </a:r>
            <a:r>
              <a:rPr lang="en-US" altLang="ko-KR" sz="1300" dirty="0"/>
              <a:t>, </a:t>
            </a:r>
            <a:r>
              <a:rPr lang="ko-KR" altLang="ko-KR" sz="1300" dirty="0"/>
              <a:t>고령자</a:t>
            </a:r>
            <a:r>
              <a:rPr lang="en-US" altLang="ko-KR" sz="1300" dirty="0"/>
              <a:t>(60</a:t>
            </a:r>
            <a:r>
              <a:rPr lang="ko-KR" altLang="ko-KR" sz="1300" dirty="0"/>
              <a:t>대 이상</a:t>
            </a:r>
            <a:r>
              <a:rPr lang="en-US" altLang="ko-KR" sz="1300" dirty="0"/>
              <a:t>)</a:t>
            </a:r>
            <a:r>
              <a:rPr lang="ko-KR" altLang="ko-KR" sz="1300" dirty="0"/>
              <a:t>는 다른 연령층보다 코로나</a:t>
            </a:r>
            <a:r>
              <a:rPr lang="en-US" altLang="ko-KR" sz="1300" dirty="0"/>
              <a:t>19 </a:t>
            </a:r>
            <a:r>
              <a:rPr lang="ko-KR" altLang="ko-KR" sz="1300" dirty="0"/>
              <a:t>감염이 생사에 치명적</a:t>
            </a:r>
            <a:r>
              <a:rPr lang="en-US" altLang="ko-KR" sz="1300" dirty="0"/>
              <a:t>, </a:t>
            </a:r>
            <a:r>
              <a:rPr lang="ko-KR" altLang="ko-KR" sz="1300" dirty="0"/>
              <a:t>즉 훨씬 취약하다는 것을 알 수 있다</a:t>
            </a:r>
            <a:r>
              <a:rPr lang="en-US" altLang="ko-KR" sz="1300" dirty="0"/>
              <a:t>..</a:t>
            </a:r>
            <a:endParaRPr lang="ko-KR" altLang="ko-KR" sz="1300" dirty="0"/>
          </a:p>
          <a:p>
            <a:pPr latinLnBrk="0"/>
            <a:r>
              <a:rPr lang="en-US" altLang="ko-KR" sz="1300" dirty="0"/>
              <a:t> </a:t>
            </a:r>
            <a:endParaRPr lang="ko-KR" altLang="ko-KR" sz="13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34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F2C92-BABB-47AC-8D38-EBFC9130B75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163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credu\Desktop\Untitled-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422" y="1023443"/>
            <a:ext cx="1002639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이등변 삼각형 4"/>
          <p:cNvSpPr/>
          <p:nvPr userDrawn="1"/>
        </p:nvSpPr>
        <p:spPr>
          <a:xfrm rot="10800000">
            <a:off x="98" y="1371"/>
            <a:ext cx="1224170" cy="792110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990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9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254794" y="628390"/>
            <a:ext cx="9401175" cy="25200"/>
            <a:chOff x="254794" y="628390"/>
            <a:chExt cx="9401175" cy="25200"/>
          </a:xfrm>
        </p:grpSpPr>
        <p:sp>
          <p:nvSpPr>
            <p:cNvPr id="19" name="직사각형 18"/>
            <p:cNvSpPr>
              <a:spLocks/>
            </p:cNvSpPr>
            <p:nvPr userDrawn="1"/>
          </p:nvSpPr>
          <p:spPr>
            <a:xfrm>
              <a:off x="254794" y="628390"/>
              <a:ext cx="9401175" cy="25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/>
            <p:cNvSpPr/>
            <p:nvPr userDrawn="1"/>
          </p:nvSpPr>
          <p:spPr>
            <a:xfrm>
              <a:off x="8575969" y="628390"/>
              <a:ext cx="1080000" cy="18000"/>
            </a:xfrm>
            <a:prstGeom prst="rect">
              <a:avLst/>
            </a:prstGeom>
            <a:gradFill>
              <a:gsLst>
                <a:gs pos="0">
                  <a:srgbClr val="903F6F">
                    <a:alpha val="0"/>
                  </a:srgbClr>
                </a:gs>
                <a:gs pos="33000">
                  <a:srgbClr val="903F6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lvl="0" algn="ctr"/>
              <a:endPara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Times New Roman" pitchFamily="18" charset="0"/>
              </a:endParaRPr>
            </a:p>
          </p:txBody>
        </p:sp>
      </p:grpSp>
      <p:sp>
        <p:nvSpPr>
          <p:cNvPr id="13" name="Rectangle 17"/>
          <p:cNvSpPr>
            <a:spLocks noChangeArrowheads="1"/>
          </p:cNvSpPr>
          <p:nvPr userDrawn="1"/>
        </p:nvSpPr>
        <p:spPr bwMode="auto">
          <a:xfrm>
            <a:off x="4809199" y="6623320"/>
            <a:ext cx="286014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u="sng" kern="120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u="sng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lang="en-US" altLang="ko-KR" sz="800" u="sng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제목 1"/>
          <p:cNvSpPr>
            <a:spLocks noGrp="1"/>
          </p:cNvSpPr>
          <p:nvPr userDrawn="1">
            <p:ph type="title" hasCustomPrompt="1"/>
          </p:nvPr>
        </p:nvSpPr>
        <p:spPr>
          <a:xfrm>
            <a:off x="126914" y="62786"/>
            <a:ext cx="7201622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400" b="1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0" name="직사각형 9"/>
          <p:cNvSpPr/>
          <p:nvPr userDrawn="1"/>
        </p:nvSpPr>
        <p:spPr>
          <a:xfrm>
            <a:off x="5456276" y="429594"/>
            <a:ext cx="4277048" cy="230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r">
              <a:spcBef>
                <a:spcPct val="0"/>
              </a:spcBef>
              <a:buNone/>
            </a:pPr>
            <a:r>
              <a:rPr lang="en-US" altLang="ko-KR" sz="700" b="0" spc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D2948"/>
                </a:solidFill>
                <a:latin typeface="+mn-ea"/>
                <a:ea typeface="+mn-ea"/>
                <a:cs typeface="Arial" panose="020B0604020202020204" pitchFamily="34" charset="0"/>
              </a:rPr>
              <a:t>R</a:t>
            </a:r>
            <a:r>
              <a:rPr lang="ko-KR" altLang="en-US" sz="700" b="0" spc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D2948"/>
                </a:solidFill>
                <a:latin typeface="+mn-ea"/>
                <a:ea typeface="+mn-ea"/>
                <a:cs typeface="Arial" panose="020B0604020202020204" pitchFamily="34" charset="0"/>
              </a:rPr>
              <a:t>과 </a:t>
            </a:r>
            <a:r>
              <a:rPr lang="en-US" altLang="ko-KR" sz="700" b="0" spc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D2948"/>
                </a:solidFill>
                <a:latin typeface="+mn-ea"/>
                <a:ea typeface="+mn-ea"/>
                <a:cs typeface="Arial" panose="020B0604020202020204" pitchFamily="34" charset="0"/>
              </a:rPr>
              <a:t>Python</a:t>
            </a:r>
            <a:r>
              <a:rPr lang="ko-KR" altLang="en-US" sz="700" b="0" spc="0" baseline="0" noProof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D2948"/>
                </a:solidFill>
                <a:latin typeface="+mn-ea"/>
                <a:ea typeface="+mn-ea"/>
                <a:cs typeface="Arial" panose="020B0604020202020204" pitchFamily="34" charset="0"/>
              </a:rPr>
              <a:t>을 활용한 빅데이터 분석 및 시각화 기획 과정</a:t>
            </a:r>
          </a:p>
        </p:txBody>
      </p:sp>
    </p:spTree>
    <p:extLst>
      <p:ext uri="{BB962C8B-B14F-4D97-AF65-F5344CB8AC3E}">
        <p14:creationId xmlns:p14="http://schemas.microsoft.com/office/powerpoint/2010/main" val="15151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" y="0"/>
            <a:ext cx="990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" y="0"/>
            <a:ext cx="9902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55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"/>
            <a:ext cx="9906000" cy="685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54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221" y="274638"/>
            <a:ext cx="89139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1" y="1600201"/>
            <a:ext cx="89139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20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C2C19-10E2-4320-8ABB-8D84A3C7717E}" type="datetimeFigureOut">
              <a:rPr lang="ko-KR" altLang="en-US" smtClean="0"/>
              <a:t>2020-09-20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008" y="6356351"/>
            <a:ext cx="31363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8163" y="6356351"/>
            <a:ext cx="23110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41928-14D8-44F4-BAEA-D2A83F69BB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8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68" r:id="rId2"/>
    <p:sldLayoutId id="2147483716" r:id="rId3"/>
    <p:sldLayoutId id="2147483720" r:id="rId4"/>
    <p:sldLayoutId id="2147483718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4413" cy="6858000"/>
          </a:xfrm>
          <a:prstGeom prst="rect">
            <a:avLst/>
          </a:prstGeom>
          <a:solidFill>
            <a:srgbClr val="903F6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/>
          <p:cNvSpPr/>
          <p:nvPr/>
        </p:nvSpPr>
        <p:spPr>
          <a:xfrm>
            <a:off x="307561" y="296565"/>
            <a:ext cx="9289290" cy="6264870"/>
          </a:xfrm>
          <a:prstGeom prst="frame">
            <a:avLst>
              <a:gd name="adj1" fmla="val 405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19646" y="1412720"/>
            <a:ext cx="5616780" cy="3240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54000" rIns="180000" rtlCol="0" anchor="ctr"/>
          <a:lstStyle/>
          <a:p>
            <a:pPr algn="dist"/>
            <a:r>
              <a:rPr lang="ko-KR" altLang="en-US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B87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</a:t>
            </a:r>
            <a:r>
              <a:rPr lang="en-US" altLang="ko-KR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B87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B87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 </a:t>
            </a:r>
            <a:r>
              <a:rPr lang="ko-KR" altLang="en-US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B87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국토교통 </a:t>
            </a:r>
            <a:r>
              <a:rPr lang="ko-KR" altLang="en-US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B87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온라인 </a:t>
            </a:r>
            <a:r>
              <a:rPr lang="ko-KR" altLang="en-US" b="1" spc="-3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B87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해커톤</a:t>
            </a:r>
            <a:r>
              <a:rPr lang="ko-KR" altLang="en-US" b="1" spc="-30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B87A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경진대회</a:t>
            </a:r>
            <a:endParaRPr lang="en-US" altLang="ko-KR" b="1" spc="-300" dirty="0" smtClean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B87A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7636" y="2037997"/>
            <a:ext cx="6034983" cy="1823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spcAft>
                <a:spcPts val="700"/>
              </a:spcAft>
            </a:pPr>
            <a:r>
              <a:rPr lang="ko-KR" altLang="en-US" sz="5400" b="1" spc="-400" dirty="0">
                <a:ln w="15875">
                  <a:solidFill>
                    <a:schemeClr val="bg1"/>
                  </a:solidFill>
                </a:ln>
                <a:noFill/>
                <a:latin typeface="-윤고딕350" panose="02030504000101010101" pitchFamily="18" charset="-127"/>
                <a:ea typeface="-윤고딕350" panose="02030504000101010101" pitchFamily="18" charset="-127"/>
              </a:rPr>
              <a:t>포스트 코로나</a:t>
            </a:r>
            <a:r>
              <a:rPr lang="en-US" altLang="ko-KR" sz="5400" b="1" spc="-400" dirty="0">
                <a:ln w="15875">
                  <a:solidFill>
                    <a:schemeClr val="bg1"/>
                  </a:solidFill>
                </a:ln>
                <a:noFill/>
                <a:latin typeface="-윤고딕350" panose="02030504000101010101" pitchFamily="18" charset="-127"/>
                <a:ea typeface="-윤고딕350" panose="02030504000101010101" pitchFamily="18" charset="-127"/>
              </a:rPr>
              <a:t>, </a:t>
            </a:r>
          </a:p>
          <a:p>
            <a:pPr>
              <a:lnSpc>
                <a:spcPct val="80000"/>
              </a:lnSpc>
              <a:spcAft>
                <a:spcPts val="700"/>
              </a:spcAft>
            </a:pPr>
            <a:r>
              <a:rPr lang="ko-KR" altLang="en-US" sz="3600" b="1" spc="-300" dirty="0" smtClea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고령자의 </a:t>
            </a:r>
            <a:r>
              <a:rPr lang="ko-KR" altLang="en-US" sz="3600" b="1" spc="-30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안전한 이동을 위한 </a:t>
            </a:r>
            <a:endParaRPr lang="en-US" altLang="ko-KR" sz="3600" b="1" spc="-300" dirty="0" smtClean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  <a:p>
            <a:pPr>
              <a:lnSpc>
                <a:spcPct val="80000"/>
              </a:lnSpc>
              <a:spcAft>
                <a:spcPts val="700"/>
              </a:spcAft>
            </a:pPr>
            <a:r>
              <a:rPr lang="ko-KR" altLang="en-US" sz="3600" b="1" spc="-300" dirty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서울시 자치구 및 지하철역 분석</a:t>
            </a:r>
            <a:endParaRPr lang="en-US" altLang="ko-KR" sz="3600" b="1" spc="-30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44316" y="5517290"/>
            <a:ext cx="322146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  <a:spcAft>
                <a:spcPts val="700"/>
              </a:spcAft>
            </a:pPr>
            <a:r>
              <a:rPr lang="en-US" altLang="ko-KR" sz="20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presented by. </a:t>
            </a:r>
            <a:r>
              <a:rPr lang="ko-KR" altLang="en-US" sz="2400" b="1" spc="-400" dirty="0" err="1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+mj-ea"/>
                <a:ea typeface="+mj-ea"/>
              </a:rPr>
              <a:t>알파팀</a:t>
            </a:r>
            <a:endParaRPr lang="en-US" altLang="ko-KR" sz="2400" b="1" spc="-400" dirty="0" smtClean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63666" y="4221110"/>
            <a:ext cx="432060" cy="72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51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90206" y="5301260"/>
            <a:ext cx="9324000" cy="1296180"/>
            <a:chOff x="290206" y="5373270"/>
            <a:chExt cx="9324000" cy="1296180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290206" y="6669450"/>
              <a:ext cx="9324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제목 1"/>
            <p:cNvSpPr txBox="1">
              <a:spLocks/>
            </p:cNvSpPr>
            <p:nvPr/>
          </p:nvSpPr>
          <p:spPr>
            <a:xfrm>
              <a:off x="376794" y="5445281"/>
              <a:ext cx="9237411" cy="11521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2400" b="1" kern="1200" spc="-200" baseline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</a:lstStyle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b="0" spc="-170" dirty="0"/>
                <a:t>치사율은 </a:t>
              </a:r>
              <a:r>
                <a:rPr lang="en-US" altLang="ko-KR" sz="1300" b="0" spc="-170" dirty="0"/>
                <a:t>60</a:t>
              </a:r>
              <a:r>
                <a:rPr lang="ko-KR" altLang="en-US" sz="1300" b="0" spc="-170" dirty="0"/>
                <a:t>대부터 뚜렷하게 나타나며</a:t>
              </a:r>
              <a:r>
                <a:rPr lang="en-US" altLang="ko-KR" sz="1300" b="0" spc="-170" dirty="0"/>
                <a:t>, 3, 4</a:t>
              </a:r>
              <a:r>
                <a:rPr lang="ko-KR" altLang="en-US" sz="1300" b="0" spc="-170" dirty="0"/>
                <a:t>월의 대구</a:t>
              </a:r>
              <a:r>
                <a:rPr lang="en-US" altLang="ko-KR" sz="1300" b="0" spc="-170" dirty="0"/>
                <a:t>, </a:t>
              </a:r>
              <a:r>
                <a:rPr lang="ko-KR" altLang="en-US" sz="1300" b="0" spc="-170" dirty="0"/>
                <a:t>경북 지역의 신천지 집단 감염 사태 이후로 </a:t>
              </a:r>
              <a:r>
                <a:rPr lang="en-US" altLang="ko-KR" sz="1300" b="0" spc="-170" dirty="0"/>
                <a:t>80</a:t>
              </a:r>
              <a:r>
                <a:rPr lang="ko-KR" altLang="en-US" sz="1300" b="0" spc="-170" dirty="0"/>
                <a:t>대의 치사율이 치솟음</a:t>
              </a:r>
              <a:endParaRPr lang="en-US" altLang="ko-KR" sz="1300" b="0" spc="-17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300" b="0" spc="-170" dirty="0"/>
                <a:t>5, 6</a:t>
              </a:r>
              <a:r>
                <a:rPr lang="ko-KR" altLang="en-US" sz="1300" b="0" spc="-170" dirty="0"/>
                <a:t>월에 접어들면서 코로나의 확산속도 및 감염추세가 완화됨에 따라 각 연령별 치사율도 유지 및 감소 추세지만</a:t>
              </a:r>
              <a:r>
                <a:rPr lang="en-US" altLang="ko-KR" sz="1300" b="0" spc="-170" dirty="0"/>
                <a:t>, </a:t>
              </a:r>
            </a:p>
            <a:p>
              <a:r>
                <a:rPr lang="en-US" altLang="ko-KR" sz="1300" b="0" spc="-170" dirty="0"/>
                <a:t>            </a:t>
              </a:r>
              <a:r>
                <a:rPr lang="ko-KR" altLang="en-US" sz="1300" b="0" spc="-170" dirty="0"/>
                <a:t>여전히 </a:t>
              </a:r>
              <a:r>
                <a:rPr lang="ko-KR" altLang="en-US" sz="1300" spc="-170" dirty="0"/>
                <a:t>고령자의 치사율은 높은 상태로 유지</a:t>
              </a:r>
              <a:r>
                <a:rPr lang="ko-KR" altLang="en-US" sz="1300" b="0" spc="-170" dirty="0"/>
                <a:t>되는 편</a:t>
              </a:r>
              <a:endParaRPr lang="en-US" altLang="ko-KR" sz="1300" b="0" spc="-17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300" b="0" spc="-170" dirty="0"/>
                <a:t>코로나가 다시 확산하게 된다면 고령자의 치사율 또한 다시 높아질 가능성 존재</a:t>
              </a:r>
              <a:endParaRPr lang="en-US" altLang="ko-KR" sz="1300" b="0" spc="-170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90206" y="5373270"/>
              <a:ext cx="9324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제목 1"/>
          <p:cNvSpPr txBox="1">
            <a:spLocks/>
          </p:cNvSpPr>
          <p:nvPr/>
        </p:nvSpPr>
        <p:spPr>
          <a:xfrm>
            <a:off x="126914" y="692620"/>
            <a:ext cx="61934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2.3.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 smtClean="0">
                <a:solidFill>
                  <a:srgbClr val="C7679E"/>
                </a:solidFill>
              </a:rPr>
              <a:t> </a:t>
            </a:r>
            <a:r>
              <a:rPr lang="ko-KR" altLang="en-US" sz="1800" dirty="0"/>
              <a:t>연령별 치사율 비교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"/>
          <a:stretch/>
        </p:blipFill>
        <p:spPr>
          <a:xfrm>
            <a:off x="378729" y="1454302"/>
            <a:ext cx="5725637" cy="3774948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코로나 데이터 분석을 통한 고령층의 코로나 </a:t>
            </a:r>
            <a:r>
              <a:rPr lang="ko-KR" altLang="en-US" sz="2000" spc="-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치명성</a:t>
            </a:r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검증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02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3761" y="1168784"/>
            <a:ext cx="4017666" cy="315946"/>
          </a:xfrm>
          <a:prstGeom prst="rect">
            <a:avLst/>
          </a:prstGeom>
          <a:gradFill flip="none" rotWithShape="1">
            <a:gsLst>
              <a:gs pos="31000">
                <a:srgbClr val="DBA7C5"/>
              </a:gs>
              <a:gs pos="917">
                <a:srgbClr val="F9EDF7"/>
              </a:gs>
              <a:gs pos="11000">
                <a:srgbClr val="EBC7E4"/>
              </a:gs>
              <a:gs pos="65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연령별 치사율 추이</a:t>
            </a:r>
          </a:p>
        </p:txBody>
      </p:sp>
    </p:spTree>
    <p:extLst>
      <p:ext uri="{BB962C8B-B14F-4D97-AF65-F5344CB8AC3E}">
        <p14:creationId xmlns:p14="http://schemas.microsoft.com/office/powerpoint/2010/main" val="285993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290206" y="5301260"/>
            <a:ext cx="9324000" cy="1296180"/>
            <a:chOff x="290206" y="5373270"/>
            <a:chExt cx="9324000" cy="1296180"/>
          </a:xfrm>
        </p:grpSpPr>
        <p:cxnSp>
          <p:nvCxnSpPr>
            <p:cNvPr id="11" name="직선 연결선 10"/>
            <p:cNvCxnSpPr/>
            <p:nvPr/>
          </p:nvCxnSpPr>
          <p:spPr>
            <a:xfrm>
              <a:off x="290206" y="6669450"/>
              <a:ext cx="9324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제목 1"/>
            <p:cNvSpPr txBox="1">
              <a:spLocks/>
            </p:cNvSpPr>
            <p:nvPr/>
          </p:nvSpPr>
          <p:spPr>
            <a:xfrm>
              <a:off x="376794" y="5445281"/>
              <a:ext cx="9237411" cy="115215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2400" b="1" kern="1200" spc="-200" baseline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</a:lstStyle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b="0" spc="-170" dirty="0">
                  <a:latin typeface="+mj-ea"/>
                </a:rPr>
                <a:t>고령층이 압도적으로 치료일수</a:t>
              </a:r>
              <a:r>
                <a:rPr lang="en-US" altLang="ko-KR" sz="1300" b="0" spc="-170" dirty="0">
                  <a:latin typeface="+mj-ea"/>
                </a:rPr>
                <a:t>(</a:t>
              </a:r>
              <a:r>
                <a:rPr lang="ko-KR" altLang="en-US" sz="1300" b="0" spc="-170" dirty="0">
                  <a:latin typeface="+mj-ea"/>
                </a:rPr>
                <a:t>약 </a:t>
              </a:r>
              <a:r>
                <a:rPr lang="en-US" altLang="ko-KR" sz="1300" b="0" spc="-170" dirty="0">
                  <a:latin typeface="+mj-ea"/>
                </a:rPr>
                <a:t>30</a:t>
              </a:r>
              <a:r>
                <a:rPr lang="ko-KR" altLang="en-US" sz="1300" b="0" spc="-170" dirty="0">
                  <a:latin typeface="+mj-ea"/>
                </a:rPr>
                <a:t>일</a:t>
              </a:r>
              <a:r>
                <a:rPr lang="en-US" altLang="ko-KR" sz="1300" b="0" spc="-170" dirty="0">
                  <a:latin typeface="+mj-ea"/>
                </a:rPr>
                <a:t>, 29.96</a:t>
              </a:r>
              <a:r>
                <a:rPr lang="ko-KR" altLang="en-US" sz="1300" b="0" spc="-170" dirty="0">
                  <a:latin typeface="+mj-ea"/>
                </a:rPr>
                <a:t>일</a:t>
              </a:r>
              <a:r>
                <a:rPr lang="en-US" altLang="ko-KR" sz="1300" b="0" spc="-170" dirty="0">
                  <a:latin typeface="+mj-ea"/>
                </a:rPr>
                <a:t>)</a:t>
              </a:r>
              <a:r>
                <a:rPr lang="ko-KR" altLang="en-US" sz="1300" b="0" spc="-170" dirty="0">
                  <a:latin typeface="+mj-ea"/>
                </a:rPr>
                <a:t>가 길었으며</a:t>
              </a:r>
              <a:r>
                <a:rPr lang="en-US" altLang="ko-KR" sz="1300" b="0" spc="-170" dirty="0">
                  <a:latin typeface="+mj-ea"/>
                </a:rPr>
                <a:t>,</a:t>
              </a:r>
              <a:r>
                <a:rPr lang="ko-KR" altLang="en-US" sz="1300" b="0" spc="-170" dirty="0">
                  <a:latin typeface="+mj-ea"/>
                </a:rPr>
                <a:t> 중년층</a:t>
              </a:r>
              <a:r>
                <a:rPr lang="en-US" altLang="ko-KR" sz="1300" b="0" spc="-170" dirty="0">
                  <a:latin typeface="+mj-ea"/>
                </a:rPr>
                <a:t>(23.85</a:t>
              </a:r>
              <a:r>
                <a:rPr lang="ko-KR" altLang="en-US" sz="1300" b="0" spc="-170" dirty="0">
                  <a:latin typeface="+mj-ea"/>
                </a:rPr>
                <a:t>일</a:t>
              </a:r>
              <a:r>
                <a:rPr lang="en-US" altLang="ko-KR" sz="1300" b="0" spc="-170" dirty="0">
                  <a:latin typeface="+mj-ea"/>
                </a:rPr>
                <a:t>), </a:t>
              </a:r>
              <a:r>
                <a:rPr lang="ko-KR" altLang="en-US" sz="1300" b="0" spc="-170" dirty="0">
                  <a:latin typeface="+mj-ea"/>
                </a:rPr>
                <a:t>청년층</a:t>
              </a:r>
              <a:r>
                <a:rPr lang="en-US" altLang="ko-KR" sz="1300" b="0" spc="-170" dirty="0">
                  <a:latin typeface="+mj-ea"/>
                </a:rPr>
                <a:t>(23.41</a:t>
              </a:r>
              <a:r>
                <a:rPr lang="ko-KR" altLang="en-US" sz="1300" b="0" spc="-170" dirty="0">
                  <a:latin typeface="+mj-ea"/>
                </a:rPr>
                <a:t>일</a:t>
              </a:r>
              <a:r>
                <a:rPr lang="en-US" altLang="ko-KR" sz="1300" b="0" spc="-170" dirty="0">
                  <a:latin typeface="+mj-ea"/>
                </a:rPr>
                <a:t>), </a:t>
              </a:r>
              <a:r>
                <a:rPr lang="ko-KR" altLang="en-US" sz="1300" b="0" spc="-170" dirty="0">
                  <a:latin typeface="+mj-ea"/>
                </a:rPr>
                <a:t>미성년자</a:t>
              </a:r>
              <a:r>
                <a:rPr lang="en-US" altLang="ko-KR" sz="1300" b="0" spc="-170" dirty="0">
                  <a:latin typeface="+mj-ea"/>
                </a:rPr>
                <a:t>(21.68</a:t>
              </a:r>
              <a:r>
                <a:rPr lang="ko-KR" altLang="en-US" sz="1300" b="0" spc="-170" dirty="0">
                  <a:latin typeface="+mj-ea"/>
                </a:rPr>
                <a:t>일</a:t>
              </a:r>
              <a:r>
                <a:rPr lang="en-US" altLang="ko-KR" sz="1300" b="0" spc="-170" dirty="0">
                  <a:latin typeface="+mj-ea"/>
                </a:rPr>
                <a:t>) </a:t>
              </a:r>
              <a:r>
                <a:rPr lang="ko-KR" altLang="en-US" sz="1300" b="0" spc="-170" dirty="0">
                  <a:latin typeface="+mj-ea"/>
                </a:rPr>
                <a:t>순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b="0" spc="-170" dirty="0">
                  <a:latin typeface="+mj-ea"/>
                </a:rPr>
                <a:t>결론적으로</a:t>
              </a:r>
              <a:r>
                <a:rPr lang="en-US" altLang="ko-KR" sz="1300" b="0" spc="-170" dirty="0">
                  <a:latin typeface="+mj-ea"/>
                </a:rPr>
                <a:t>, </a:t>
              </a:r>
              <a:r>
                <a:rPr lang="ko-KR" altLang="en-US" sz="1300" b="0" spc="-170" dirty="0">
                  <a:latin typeface="+mj-ea"/>
                </a:rPr>
                <a:t>연령이 높을수록 치료일수도 길어진다는 사실 알 수 있었음</a:t>
              </a:r>
              <a:endParaRPr lang="en-US" altLang="ko-KR" sz="1300" b="0" spc="-170" dirty="0">
                <a:latin typeface="+mj-ea"/>
              </a:endParaRP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altLang="ko-KR" sz="1300" b="0" spc="-170" dirty="0">
                <a:latin typeface="+mj-ea"/>
              </a:endParaRPr>
            </a:p>
            <a:p>
              <a:pPr>
                <a:lnSpc>
                  <a:spcPct val="120000"/>
                </a:lnSpc>
              </a:pPr>
              <a:r>
                <a:rPr lang="ko-KR" altLang="ko-KR" sz="1300" b="0" spc="-170" dirty="0">
                  <a:solidFill>
                    <a:srgbClr val="8C3467"/>
                  </a:solidFill>
                  <a:latin typeface="+mj-ea"/>
                </a:rPr>
                <a:t>▶</a:t>
              </a:r>
              <a:r>
                <a:rPr lang="en-US" altLang="ko-KR" sz="1300" b="0" spc="-170" dirty="0">
                  <a:solidFill>
                    <a:srgbClr val="8C3467"/>
                  </a:solidFill>
                  <a:latin typeface="+mj-ea"/>
                </a:rPr>
                <a:t> </a:t>
              </a:r>
              <a:r>
                <a:rPr lang="ko-KR" altLang="en-US" sz="1300" spc="-170" dirty="0">
                  <a:solidFill>
                    <a:srgbClr val="8C3467"/>
                  </a:solidFill>
                  <a:latin typeface="+mj-ea"/>
                </a:rPr>
                <a:t>분석 결과</a:t>
              </a:r>
              <a:r>
                <a:rPr lang="en-US" altLang="ko-KR" sz="1300" spc="-170" dirty="0">
                  <a:solidFill>
                    <a:srgbClr val="8C3467"/>
                  </a:solidFill>
                  <a:latin typeface="+mj-ea"/>
                </a:rPr>
                <a:t>,</a:t>
              </a:r>
              <a:r>
                <a:rPr lang="ko-KR" altLang="en-US" sz="1300" spc="-170" dirty="0">
                  <a:solidFill>
                    <a:srgbClr val="8C3467"/>
                  </a:solidFill>
                  <a:latin typeface="+mj-ea"/>
                </a:rPr>
                <a:t> 고령자는 다른 연령층보다 코로나 감염이 생사에 치명적</a:t>
              </a:r>
              <a:r>
                <a:rPr lang="en-US" altLang="ko-KR" sz="1300" spc="-170" dirty="0">
                  <a:solidFill>
                    <a:srgbClr val="8C3467"/>
                  </a:solidFill>
                  <a:latin typeface="+mj-ea"/>
                </a:rPr>
                <a:t>, </a:t>
              </a:r>
              <a:r>
                <a:rPr lang="ko-KR" altLang="en-US" sz="1300" spc="-170" dirty="0">
                  <a:solidFill>
                    <a:srgbClr val="8C3467"/>
                  </a:solidFill>
                  <a:latin typeface="+mj-ea"/>
                </a:rPr>
                <a:t>즉 훨씬 취약하다는 것을 사실 확인 및 검증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290206" y="5373270"/>
              <a:ext cx="9324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제목 1"/>
          <p:cNvSpPr txBox="1">
            <a:spLocks/>
          </p:cNvSpPr>
          <p:nvPr/>
        </p:nvSpPr>
        <p:spPr>
          <a:xfrm>
            <a:off x="126914" y="692620"/>
            <a:ext cx="61934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2.4.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 smtClean="0">
                <a:solidFill>
                  <a:srgbClr val="C7679E"/>
                </a:solidFill>
              </a:rPr>
              <a:t> </a:t>
            </a:r>
            <a:r>
              <a:rPr lang="ko-KR" altLang="en-US" sz="1800" dirty="0"/>
              <a:t>연령별 코로나 평균 치료일수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0206" y="1589399"/>
            <a:ext cx="6193482" cy="3607192"/>
          </a:xfrm>
          <a:prstGeom prst="rect">
            <a:avLst/>
          </a:prstGeom>
        </p:spPr>
      </p:pic>
      <p:sp>
        <p:nvSpPr>
          <p:cNvPr id="16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코로나 데이터 분석을 통한 고령층의 코로나 </a:t>
            </a:r>
            <a:r>
              <a:rPr lang="ko-KR" altLang="en-US" sz="2000" spc="-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치명성</a:t>
            </a:r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검증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02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32857" y="1273453"/>
            <a:ext cx="5856635" cy="315946"/>
          </a:xfrm>
          <a:prstGeom prst="rect">
            <a:avLst/>
          </a:prstGeom>
          <a:gradFill flip="none" rotWithShape="1">
            <a:gsLst>
              <a:gs pos="31000">
                <a:srgbClr val="DBA7C5"/>
              </a:gs>
              <a:gs pos="917">
                <a:srgbClr val="F9EDF7"/>
              </a:gs>
              <a:gs pos="11000">
                <a:srgbClr val="EBC7E4"/>
              </a:gs>
              <a:gs pos="65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연령별 코로나 평균 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치료일수 비교</a:t>
            </a:r>
            <a:endParaRPr lang="ko-KR" altLang="en-US" sz="1400" b="1" spc="-200" dirty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922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고령층 지하철 이용현황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454470" y="5527742"/>
            <a:ext cx="9073260" cy="961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600" dirty="0">
                <a:solidFill>
                  <a:srgbClr val="8C3467"/>
                </a:solidFill>
                <a:latin typeface="+mn-ea"/>
              </a:rPr>
              <a:t>일반인 다음으로 고령층의 지하철 </a:t>
            </a:r>
            <a:r>
              <a:rPr lang="ko-KR" altLang="en-US" sz="1600" dirty="0" err="1">
                <a:solidFill>
                  <a:srgbClr val="8C3467"/>
                </a:solidFill>
                <a:latin typeface="+mn-ea"/>
              </a:rPr>
              <a:t>이용량이</a:t>
            </a:r>
            <a:r>
              <a:rPr lang="ko-KR" altLang="en-US" sz="1600" dirty="0">
                <a:solidFill>
                  <a:srgbClr val="8C3467"/>
                </a:solidFill>
                <a:latin typeface="+mn-ea"/>
              </a:rPr>
              <a:t> 가장 높았음</a:t>
            </a:r>
            <a:endParaRPr lang="en-US" altLang="ko-KR" sz="1600" dirty="0">
              <a:solidFill>
                <a:srgbClr val="8C3467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0" spc="-170" dirty="0"/>
              <a:t>일반인 제외 특정 유형 이용자들 중 압도적 </a:t>
            </a:r>
            <a:r>
              <a:rPr lang="en-US" altLang="ko-KR" sz="1300" b="0" spc="-170" dirty="0"/>
              <a:t>1</a:t>
            </a:r>
            <a:r>
              <a:rPr lang="ko-KR" altLang="en-US" sz="1300" b="0" spc="-170" dirty="0"/>
              <a:t>위</a:t>
            </a:r>
            <a:endParaRPr lang="en-US" altLang="ko-KR" sz="1300" b="0" spc="-17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290206" y="5509163"/>
            <a:ext cx="932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90206" y="6542413"/>
            <a:ext cx="93240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56" y="1476630"/>
            <a:ext cx="6667500" cy="399652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03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26914" y="692620"/>
            <a:ext cx="61934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3.1. 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 smtClean="0">
                <a:solidFill>
                  <a:srgbClr val="C7679E"/>
                </a:solidFill>
              </a:rPr>
              <a:t> </a:t>
            </a:r>
            <a:r>
              <a:rPr lang="ko-KR" altLang="en-US" sz="1800" dirty="0"/>
              <a:t>서울시 대중교통 이용인원 중 고령층 비율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1927786" y="1282652"/>
            <a:ext cx="6120000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23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연령별</a:t>
            </a:r>
            <a:r>
              <a:rPr lang="en-US" altLang="ko-KR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(</a:t>
            </a:r>
            <a:r>
              <a:rPr lang="ko-KR" altLang="en-US" sz="1400" b="1" spc="-200" dirty="0" err="1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이용자별</a:t>
            </a:r>
            <a:r>
              <a:rPr lang="en-US" altLang="ko-KR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)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지하철 이용 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비율 </a:t>
            </a:r>
            <a:endParaRPr lang="ko-KR" altLang="en-US" sz="1400" b="1" spc="-200" dirty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485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03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126914" y="692620"/>
            <a:ext cx="61934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3.2.</a:t>
            </a:r>
            <a:r>
              <a:rPr lang="ko-KR" altLang="en-US" sz="1800" dirty="0" smtClean="0">
                <a:solidFill>
                  <a:srgbClr val="C7679E"/>
                </a:solidFill>
              </a:rPr>
              <a:t>  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>
                <a:solidFill>
                  <a:srgbClr val="C7679E"/>
                </a:solidFill>
              </a:rPr>
              <a:t> </a:t>
            </a:r>
            <a:r>
              <a:rPr lang="ko-KR" altLang="en-US" sz="1800" dirty="0">
                <a:solidFill>
                  <a:schemeClr val="tx1"/>
                </a:solidFill>
              </a:rPr>
              <a:t>고령자의 지하철이용인원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="" xmlns:a16="http://schemas.microsoft.com/office/drawing/2014/main" id="{960D2736-8194-4AAB-8AC9-570C168E5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94" y="1653254"/>
            <a:ext cx="5505823" cy="36005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CCCDABCD-865B-467C-B2C2-F50BC6F57A0C}"/>
              </a:ext>
            </a:extLst>
          </p:cNvPr>
          <p:cNvSpPr/>
          <p:nvPr/>
        </p:nvSpPr>
        <p:spPr>
          <a:xfrm>
            <a:off x="1927786" y="1282652"/>
            <a:ext cx="6120000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23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2019 vs 2020 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고령자의 대중교통  이용인원 변화 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="" xmlns:a16="http://schemas.microsoft.com/office/drawing/2014/main" id="{0465D67F-CB6D-4E90-9CB8-EC20C57CE44E}"/>
              </a:ext>
            </a:extLst>
          </p:cNvPr>
          <p:cNvSpPr txBox="1">
            <a:spLocks/>
          </p:cNvSpPr>
          <p:nvPr/>
        </p:nvSpPr>
        <p:spPr>
          <a:xfrm>
            <a:off x="1063666" y="5471040"/>
            <a:ext cx="9073260" cy="961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b="0" spc="-170" dirty="0"/>
              <a:t>2019</a:t>
            </a:r>
            <a:r>
              <a:rPr lang="ko-KR" altLang="en-US" sz="1300" b="0" spc="-170" dirty="0"/>
              <a:t>년 대비 </a:t>
            </a:r>
            <a:r>
              <a:rPr lang="en-US" altLang="ko-KR" sz="1300" b="0" spc="-170" dirty="0"/>
              <a:t>2020</a:t>
            </a:r>
            <a:r>
              <a:rPr lang="ko-KR" altLang="en-US" sz="1300" b="0" spc="-170" dirty="0"/>
              <a:t>년 </a:t>
            </a:r>
            <a:r>
              <a:rPr lang="en-US" altLang="ko-KR" sz="1300" b="0" spc="-170" dirty="0"/>
              <a:t>1</a:t>
            </a:r>
            <a:r>
              <a:rPr lang="ko-KR" altLang="en-US" sz="1300" b="0" spc="-170" dirty="0"/>
              <a:t>월</a:t>
            </a:r>
            <a:r>
              <a:rPr lang="en-US" altLang="ko-KR" sz="1300" b="0" spc="-170" dirty="0"/>
              <a:t>~5</a:t>
            </a:r>
            <a:r>
              <a:rPr lang="ko-KR" altLang="en-US" sz="1300" b="0" spc="-170" dirty="0"/>
              <a:t>월 모두 고령층 지하철 이용인원 </a:t>
            </a:r>
            <a:r>
              <a:rPr lang="ko-KR" altLang="en-US" sz="1300" spc="-170" dirty="0"/>
              <a:t>감소 추세</a:t>
            </a:r>
            <a:endParaRPr lang="en-US" altLang="ko-KR" sz="1300" spc="-17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0" spc="-170" dirty="0"/>
              <a:t>코로나 확산세가 가장 심했던 </a:t>
            </a:r>
            <a:r>
              <a:rPr lang="en-US" altLang="ko-KR" sz="1300" b="0" spc="-170" dirty="0"/>
              <a:t>3</a:t>
            </a:r>
            <a:r>
              <a:rPr lang="ko-KR" altLang="en-US" sz="1300" b="0" spc="-170" dirty="0"/>
              <a:t>월의 이용인원이 가장 적음</a:t>
            </a:r>
            <a:r>
              <a:rPr lang="en-US" altLang="ko-KR" sz="1300" b="0" spc="-170" dirty="0"/>
              <a:t>(</a:t>
            </a:r>
            <a:r>
              <a:rPr lang="ko-KR" altLang="en-US" sz="1300" b="0" spc="-170" dirty="0"/>
              <a:t>감소율 또한 가장 높음</a:t>
            </a:r>
            <a:r>
              <a:rPr lang="en-US" altLang="ko-KR" sz="1300" b="0" spc="-170" dirty="0"/>
              <a:t>)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0" spc="-170" dirty="0"/>
              <a:t>강력한 사회적 거리두기</a:t>
            </a:r>
            <a:r>
              <a:rPr lang="en-US" altLang="ko-KR" sz="1300" b="0" spc="-170" dirty="0"/>
              <a:t>(3/22 ~ 4/19) </a:t>
            </a:r>
            <a:r>
              <a:rPr lang="ko-KR" altLang="en-US" sz="1300" b="0" spc="-170" dirty="0"/>
              <a:t>영향으로 지하철 이용인원 은 계속해서 감소 추세</a:t>
            </a:r>
            <a:endParaRPr lang="en-US" altLang="ko-KR" sz="1300" b="0" spc="-17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0" spc="-170" dirty="0"/>
              <a:t>생활 속 거리두기 전환</a:t>
            </a:r>
            <a:r>
              <a:rPr lang="en-US" altLang="ko-KR" sz="1300" b="0" spc="-170" dirty="0"/>
              <a:t>(5</a:t>
            </a:r>
            <a:r>
              <a:rPr lang="ko-KR" altLang="en-US" sz="1300" b="0" spc="-170" dirty="0"/>
              <a:t>월 이후</a:t>
            </a:r>
            <a:r>
              <a:rPr lang="en-US" altLang="ko-KR" sz="1300" b="0" spc="-170" dirty="0"/>
              <a:t>)</a:t>
            </a:r>
            <a:r>
              <a:rPr lang="ko-KR" altLang="en-US" sz="1300" b="0" spc="-170" dirty="0"/>
              <a:t>과 황금연휴</a:t>
            </a:r>
            <a:r>
              <a:rPr lang="en-US" altLang="ko-KR" sz="1300" b="0" spc="-170" dirty="0"/>
              <a:t> </a:t>
            </a:r>
            <a:r>
              <a:rPr lang="ko-KR" altLang="en-US" sz="1300" b="0" spc="-170" dirty="0"/>
              <a:t>영향으로 </a:t>
            </a:r>
            <a:r>
              <a:rPr lang="en-US" altLang="ko-KR" sz="1300" b="0" spc="-170" dirty="0"/>
              <a:t>5</a:t>
            </a:r>
            <a:r>
              <a:rPr lang="ko-KR" altLang="en-US" sz="1300" b="0" spc="-170" dirty="0"/>
              <a:t>월의 전년 대비 감소폭은 </a:t>
            </a:r>
            <a:r>
              <a:rPr lang="en-US" altLang="ko-KR" sz="1300" b="0" spc="-170" dirty="0"/>
              <a:t>3,4</a:t>
            </a:r>
            <a:r>
              <a:rPr lang="ko-KR" altLang="en-US" sz="1300" b="0" spc="-170" dirty="0"/>
              <a:t>월에 비해 적은 모습</a:t>
            </a:r>
            <a:endParaRPr lang="en-US" altLang="ko-KR" sz="1300" b="0" spc="-17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="" xmlns:a16="http://schemas.microsoft.com/office/drawing/2014/main" id="{E4C1CDE9-8A83-4DA1-911A-5288C833CF88}"/>
              </a:ext>
            </a:extLst>
          </p:cNvPr>
          <p:cNvCxnSpPr/>
          <p:nvPr/>
        </p:nvCxnSpPr>
        <p:spPr>
          <a:xfrm>
            <a:off x="325786" y="5373270"/>
            <a:ext cx="9324000" cy="0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="" xmlns:a16="http://schemas.microsoft.com/office/drawing/2014/main" id="{5AF01B81-6C6A-4A5F-98C1-8FB7289CA1B0}"/>
              </a:ext>
            </a:extLst>
          </p:cNvPr>
          <p:cNvCxnSpPr/>
          <p:nvPr/>
        </p:nvCxnSpPr>
        <p:spPr>
          <a:xfrm>
            <a:off x="325786" y="6551797"/>
            <a:ext cx="9324000" cy="0"/>
          </a:xfrm>
          <a:prstGeom prst="line">
            <a:avLst/>
          </a:prstGeom>
          <a:ln w="19050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고령층 지하철 이용현황</a:t>
            </a:r>
          </a:p>
        </p:txBody>
      </p:sp>
    </p:spTree>
    <p:extLst>
      <p:ext uri="{BB962C8B-B14F-4D97-AF65-F5344CB8AC3E}">
        <p14:creationId xmlns:p14="http://schemas.microsoft.com/office/powerpoint/2010/main" val="256904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CB87A6"/>
            </a:gs>
            <a:gs pos="0">
              <a:srgbClr val="903F6F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235551" y="1340710"/>
            <a:ext cx="9433310" cy="4968690"/>
          </a:xfrm>
          <a:prstGeom prst="roundRect">
            <a:avLst>
              <a:gd name="adj" fmla="val 6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9596" y="3079694"/>
            <a:ext cx="7633060" cy="272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000" b="1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결과 도출 및 분석</a:t>
            </a:r>
            <a:endParaRPr lang="en-US" altLang="ko-KR" b="1" spc="-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8C3467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b="1" spc="-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8C3467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4. </a:t>
            </a:r>
            <a:r>
              <a:rPr lang="ko-KR" altLang="en-US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서울시 </a:t>
            </a:r>
            <a:r>
              <a:rPr lang="ko-KR" altLang="en-US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자치구별 전체 유동인구와 고령 유동인구 상관관계 </a:t>
            </a:r>
            <a:r>
              <a:rPr lang="ko-KR" altLang="en-US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분석</a:t>
            </a:r>
            <a:endParaRPr lang="en-US" altLang="ko-KR" b="1" spc="-2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5. </a:t>
            </a:r>
            <a:r>
              <a:rPr lang="ko-KR" altLang="en-US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유동인구와 지하철 이용인원간의 </a:t>
            </a:r>
            <a:r>
              <a:rPr lang="ko-KR" altLang="en-US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상관관계</a:t>
            </a:r>
            <a:endParaRPr lang="en-US" altLang="ko-KR" b="1" spc="-2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6. </a:t>
            </a:r>
            <a:r>
              <a:rPr lang="ko-KR" altLang="en-US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고령자가 </a:t>
            </a:r>
            <a:r>
              <a:rPr lang="ko-KR" altLang="en-US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많은 자치구 및 지하철역 분석 및 코로나 위험 지역 </a:t>
            </a:r>
            <a:r>
              <a:rPr lang="ko-KR" altLang="en-US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추출</a:t>
            </a:r>
            <a:endParaRPr lang="en-US" altLang="ko-KR" b="1" spc="-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655355" y="3736634"/>
            <a:ext cx="192281" cy="0"/>
          </a:xfrm>
          <a:prstGeom prst="line">
            <a:avLst/>
          </a:prstGeom>
          <a:ln>
            <a:solidFill>
              <a:srgbClr val="8C3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240246" y="797451"/>
            <a:ext cx="4536630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600" spc="-100" dirty="0">
                <a:solidFill>
                  <a:schemeClr val="bg1">
                    <a:alpha val="15000"/>
                  </a:schemeClr>
                </a:solidFill>
                <a:latin typeface="Impact" panose="020B0806030902050204" pitchFamily="34" charset="0"/>
              </a:rPr>
              <a:t>COVID-19</a:t>
            </a:r>
            <a:endParaRPr lang="ko-KR" altLang="en-US" sz="6600" spc="-100" dirty="0">
              <a:solidFill>
                <a:schemeClr val="bg1">
                  <a:alpha val="1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61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1207686" y="1628749"/>
            <a:ext cx="6768940" cy="3312727"/>
            <a:chOff x="973653" y="1340710"/>
            <a:chExt cx="7813085" cy="388917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653" y="1341340"/>
              <a:ext cx="3834533" cy="388854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2206" y="1340710"/>
              <a:ext cx="3834532" cy="3888540"/>
            </a:xfrm>
            <a:prstGeom prst="rect">
              <a:avLst/>
            </a:prstGeom>
          </p:spPr>
        </p:pic>
      </p:grpSp>
      <p:sp>
        <p:nvSpPr>
          <p:cNvPr id="15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4.1</a:t>
            </a:r>
            <a:r>
              <a:rPr lang="en-US" altLang="ko-KR" sz="1800" spc="-150" dirty="0">
                <a:solidFill>
                  <a:srgbClr val="903F6F"/>
                </a:solidFill>
              </a:rPr>
              <a:t>.  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 smtClean="0"/>
              <a:t>서울시 </a:t>
            </a:r>
            <a:r>
              <a:rPr lang="ko-KR" altLang="en-US" sz="1800" dirty="0"/>
              <a:t>자치구별 전체 유동인구와 고령 유동인구 상관관계 분석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847014" y="188550"/>
            <a:ext cx="756167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800" spc="-400" dirty="0">
                <a:solidFill>
                  <a:schemeClr val="bg1">
                    <a:lumMod val="75000"/>
                  </a:schemeClr>
                </a:solidFill>
              </a:rPr>
              <a:t>가설 검증 </a:t>
            </a:r>
            <a:r>
              <a:rPr lang="en-US" altLang="ko-KR" sz="1800" spc="-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ko-KR" sz="1800" spc="-400" dirty="0" smtClean="0">
                <a:solidFill>
                  <a:schemeClr val="bg1">
                    <a:lumMod val="75000"/>
                  </a:schemeClr>
                </a:solidFill>
              </a:rPr>
              <a:t>      :     </a:t>
            </a:r>
            <a:r>
              <a:rPr lang="ko-KR" altLang="en-US" sz="2000" spc="-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유동인구 </a:t>
            </a:r>
            <a:r>
              <a:rPr lang="ko-KR" altLang="en-US" sz="2000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수가 많은 지역에 코로나 감염자 수도 많을 것이다</a:t>
            </a:r>
            <a:endParaRPr lang="ko-KR" altLang="en-US" sz="2000" spc="-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394362" y="1171236"/>
            <a:ext cx="6582263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23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2019, 2020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전체 유동인구와 고령 유동인구  간의 상관관계 분석</a:t>
            </a:r>
          </a:p>
        </p:txBody>
      </p:sp>
      <p:cxnSp>
        <p:nvCxnSpPr>
          <p:cNvPr id="19" name="직선 연결선 18"/>
          <p:cNvCxnSpPr/>
          <p:nvPr/>
        </p:nvCxnSpPr>
        <p:spPr>
          <a:xfrm>
            <a:off x="290206" y="501322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90206" y="6542413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제목 1"/>
          <p:cNvSpPr txBox="1">
            <a:spLocks/>
          </p:cNvSpPr>
          <p:nvPr/>
        </p:nvSpPr>
        <p:spPr>
          <a:xfrm>
            <a:off x="376794" y="5093721"/>
            <a:ext cx="9237411" cy="13681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0" spc="-170" dirty="0"/>
              <a:t>코로나 데이터에 </a:t>
            </a:r>
            <a:r>
              <a:rPr lang="ko-KR" altLang="en-US" sz="1300" b="0" spc="-170" dirty="0" err="1"/>
              <a:t>결측치가</a:t>
            </a:r>
            <a:r>
              <a:rPr lang="ko-KR" altLang="en-US" sz="1300" b="0" spc="-170" dirty="0"/>
              <a:t> 다수 존재</a:t>
            </a:r>
            <a:r>
              <a:rPr lang="en-US" altLang="ko-KR" sz="1300" b="0" spc="-170" dirty="0"/>
              <a:t>. </a:t>
            </a:r>
            <a:r>
              <a:rPr lang="ko-KR" altLang="en-US" sz="1300" b="0" spc="-170" dirty="0" err="1"/>
              <a:t>확진자의</a:t>
            </a:r>
            <a:r>
              <a:rPr lang="ko-KR" altLang="en-US" sz="1300" b="0" spc="-170" dirty="0"/>
              <a:t> 연령 구분이 어려움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0" spc="-170" dirty="0"/>
              <a:t>전체 </a:t>
            </a:r>
            <a:r>
              <a:rPr lang="ko-KR" altLang="en-US" sz="1300" b="0" spc="-170" dirty="0" err="1"/>
              <a:t>확진자</a:t>
            </a:r>
            <a:r>
              <a:rPr lang="ko-KR" altLang="en-US" sz="1300" b="0" spc="-170" dirty="0"/>
              <a:t> 수를 분석하는 대신 전체 유동인구와 </a:t>
            </a:r>
            <a:r>
              <a:rPr lang="en-US" altLang="ko-KR" sz="1300" b="0" spc="-170" dirty="0"/>
              <a:t>60</a:t>
            </a:r>
            <a:r>
              <a:rPr lang="ko-KR" altLang="en-US" sz="1300" b="0" spc="-170" dirty="0"/>
              <a:t>대 이상 고령 유동인구의 상관관계를 분석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0" spc="-170" dirty="0"/>
              <a:t>2019</a:t>
            </a:r>
            <a:r>
              <a:rPr lang="ko-KR" altLang="en-US" sz="1300" b="0" spc="-170" dirty="0"/>
              <a:t>년</a:t>
            </a:r>
            <a:r>
              <a:rPr lang="en-US" altLang="ko-KR" sz="1300" b="0" spc="-170" dirty="0"/>
              <a:t>, 2020</a:t>
            </a:r>
            <a:r>
              <a:rPr lang="ko-KR" altLang="en-US" sz="1300" b="0" spc="-170" dirty="0"/>
              <a:t>년 </a:t>
            </a:r>
            <a:r>
              <a:rPr lang="en-US" altLang="ko-KR" sz="1300" b="0" spc="-170" dirty="0"/>
              <a:t>1~5</a:t>
            </a:r>
            <a:r>
              <a:rPr lang="ko-KR" altLang="en-US" sz="1300" b="0" spc="-170" dirty="0"/>
              <a:t>월 자치구별 유동인구 수를 </a:t>
            </a:r>
            <a:r>
              <a:rPr lang="ko-KR" altLang="en-US" sz="1300" b="0" spc="-170" dirty="0" err="1"/>
              <a:t>전연령</a:t>
            </a:r>
            <a:r>
              <a:rPr lang="en-US" altLang="ko-KR" sz="1300" b="0" spc="-170" dirty="0"/>
              <a:t>, 60</a:t>
            </a:r>
            <a:r>
              <a:rPr lang="ko-KR" altLang="en-US" sz="1300" b="0" spc="-170" dirty="0"/>
              <a:t>대 이상 고령자로 나누어 둘의 상관관계를 분석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0" spc="-170" dirty="0"/>
              <a:t>2019</a:t>
            </a:r>
            <a:r>
              <a:rPr lang="ko-KR" altLang="en-US" sz="1300" b="0" spc="-170" dirty="0"/>
              <a:t>년의 상관계수가 </a:t>
            </a:r>
            <a:r>
              <a:rPr lang="en-US" altLang="ko-KR" sz="1300" spc="-170" dirty="0">
                <a:solidFill>
                  <a:srgbClr val="903F6F"/>
                </a:solidFill>
              </a:rPr>
              <a:t>0.892</a:t>
            </a:r>
            <a:r>
              <a:rPr lang="en-US" altLang="ko-KR" sz="1300" b="0" spc="-170" dirty="0"/>
              <a:t> , 2020</a:t>
            </a:r>
            <a:r>
              <a:rPr lang="ko-KR" altLang="en-US" sz="1300" b="0" spc="-170" dirty="0"/>
              <a:t>년의 상관계수가 </a:t>
            </a:r>
            <a:r>
              <a:rPr lang="en-US" altLang="ko-KR" sz="1300" spc="-170" dirty="0">
                <a:solidFill>
                  <a:srgbClr val="903F6F"/>
                </a:solidFill>
              </a:rPr>
              <a:t>0.896</a:t>
            </a:r>
            <a:r>
              <a:rPr lang="ko-KR" altLang="en-US" sz="1300" b="0" spc="-170" dirty="0"/>
              <a:t>로</a:t>
            </a:r>
            <a:r>
              <a:rPr lang="en-US" altLang="ko-KR" sz="1300" b="0" spc="-170" dirty="0"/>
              <a:t>, </a:t>
            </a:r>
            <a:r>
              <a:rPr lang="ko-KR" altLang="en-US" sz="1300" b="0" spc="-170" dirty="0"/>
              <a:t>매우 높은 상관관계가 있음을 확인</a:t>
            </a:r>
          </a:p>
          <a:p>
            <a:endParaRPr lang="en-US" altLang="ko-KR" sz="1300" b="0" spc="-170" dirty="0"/>
          </a:p>
          <a:p>
            <a:r>
              <a:rPr lang="ko-KR" altLang="ko-KR" sz="1300" b="0" spc="-170" dirty="0">
                <a:solidFill>
                  <a:srgbClr val="903F6F"/>
                </a:solidFill>
              </a:rPr>
              <a:t>►</a:t>
            </a:r>
            <a:r>
              <a:rPr lang="en-US" altLang="ko-KR" sz="1300" b="0" spc="-170" dirty="0">
                <a:solidFill>
                  <a:srgbClr val="903F6F"/>
                </a:solidFill>
              </a:rPr>
              <a:t>  </a:t>
            </a:r>
            <a:r>
              <a:rPr lang="ko-KR" altLang="en-US" sz="1300" spc="-170" dirty="0">
                <a:solidFill>
                  <a:srgbClr val="903F6F"/>
                </a:solidFill>
              </a:rPr>
              <a:t>전체 유동인구가 많은 지역일수록 </a:t>
            </a:r>
            <a:r>
              <a:rPr lang="en-US" altLang="ko-KR" sz="1300" spc="-170" dirty="0">
                <a:solidFill>
                  <a:srgbClr val="903F6F"/>
                </a:solidFill>
              </a:rPr>
              <a:t>60</a:t>
            </a:r>
            <a:r>
              <a:rPr lang="ko-KR" altLang="en-US" sz="1300" spc="-170" dirty="0">
                <a:solidFill>
                  <a:srgbClr val="903F6F"/>
                </a:solidFill>
              </a:rPr>
              <a:t>대 이상의 고령 유동인구도 많다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04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2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직선 연결선 15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4.2.  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800" dirty="0" smtClean="0"/>
              <a:t>시간대별 </a:t>
            </a:r>
            <a:r>
              <a:rPr lang="ko-KR" altLang="en-US" sz="1800" dirty="0"/>
              <a:t>최대 고령 유동인구를 기록한 자치구 추출</a:t>
            </a:r>
          </a:p>
        </p:txBody>
      </p:sp>
      <p:pic>
        <p:nvPicPr>
          <p:cNvPr id="4" name="그림 3" descr="담장이(가) 표시된 사진&#10;&#10;자동 생성된 설명">
            <a:extLst>
              <a:ext uri="{FF2B5EF4-FFF2-40B4-BE49-F238E27FC236}">
                <a16:creationId xmlns="" xmlns:a16="http://schemas.microsoft.com/office/drawing/2014/main" id="{F6E928FB-68EB-4F01-92D0-CC4B77152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07" y="1247560"/>
            <a:ext cx="4869399" cy="390968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5A4556D9-BB00-49CA-A02B-D4D70C82A3B5}"/>
              </a:ext>
            </a:extLst>
          </p:cNvPr>
          <p:cNvSpPr/>
          <p:nvPr/>
        </p:nvSpPr>
        <p:spPr>
          <a:xfrm>
            <a:off x="4592156" y="1556740"/>
            <a:ext cx="1440200" cy="3600500"/>
          </a:xfrm>
          <a:prstGeom prst="roundRect">
            <a:avLst>
              <a:gd name="adj" fmla="val 6589"/>
            </a:avLst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/>
          <p:nvPr/>
        </p:nvCxnSpPr>
        <p:spPr>
          <a:xfrm>
            <a:off x="290206" y="522925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90206" y="6470403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"/>
          <p:cNvSpPr txBox="1">
            <a:spLocks/>
          </p:cNvSpPr>
          <p:nvPr/>
        </p:nvSpPr>
        <p:spPr>
          <a:xfrm>
            <a:off x="376794" y="5336594"/>
            <a:ext cx="9237411" cy="102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0" spc="-170" dirty="0"/>
              <a:t>2019, 2020</a:t>
            </a:r>
            <a:r>
              <a:rPr lang="ko-KR" altLang="en-US" sz="1300" b="0" spc="-170" dirty="0"/>
              <a:t>년 모두 송파구와 강남구에서 가장 높은 고령 유동인구가 기록됨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0" spc="-170" dirty="0"/>
              <a:t>2020</a:t>
            </a:r>
            <a:r>
              <a:rPr lang="ko-KR" altLang="en-US" sz="1300" b="0" spc="-170" dirty="0"/>
              <a:t>년도 기준</a:t>
            </a:r>
            <a:r>
              <a:rPr lang="en-US" altLang="ko-KR" sz="1300" b="0" spc="-170" dirty="0"/>
              <a:t>, </a:t>
            </a:r>
            <a:r>
              <a:rPr lang="ko-KR" altLang="en-US" sz="1300" b="0" spc="-170" dirty="0"/>
              <a:t>개인 생활시간인 </a:t>
            </a:r>
            <a:r>
              <a:rPr lang="en-US" altLang="ko-KR" sz="1300" b="0" spc="-170" dirty="0"/>
              <a:t>0~7</a:t>
            </a:r>
            <a:r>
              <a:rPr lang="ko-KR" altLang="en-US" sz="1300" b="0" spc="-170" dirty="0"/>
              <a:t>시</a:t>
            </a:r>
            <a:r>
              <a:rPr lang="en-US" altLang="ko-KR" sz="1300" b="0" spc="-170" dirty="0"/>
              <a:t>, 17~23</a:t>
            </a:r>
            <a:r>
              <a:rPr lang="ko-KR" altLang="en-US" sz="1300" b="0" spc="-170" dirty="0"/>
              <a:t>시에는 송파구에서 가장 많은 고령 유동인구가 측정됨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0" spc="-170" dirty="0"/>
              <a:t>주요 활동시간인 </a:t>
            </a:r>
            <a:r>
              <a:rPr lang="en-US" altLang="ko-KR" sz="1300" b="0" spc="-170" dirty="0"/>
              <a:t>9~16</a:t>
            </a:r>
            <a:r>
              <a:rPr lang="ko-KR" altLang="en-US" sz="1300" b="0" spc="-170" dirty="0"/>
              <a:t>시에는 강남구에서 가장 많은 고령 유동인구가 측정됨</a:t>
            </a:r>
            <a:endParaRPr lang="en-US" altLang="ko-KR" sz="1300" b="0" spc="-17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300" b="0" spc="-170" dirty="0"/>
          </a:p>
          <a:p>
            <a:r>
              <a:rPr lang="ko-KR" altLang="ko-KR" sz="1300" spc="-170" dirty="0">
                <a:solidFill>
                  <a:srgbClr val="903F6F"/>
                </a:solidFill>
              </a:rPr>
              <a:t>►</a:t>
            </a:r>
            <a:r>
              <a:rPr lang="en-US" altLang="ko-KR" sz="1300" spc="-170" dirty="0">
                <a:solidFill>
                  <a:srgbClr val="903F6F"/>
                </a:solidFill>
              </a:rPr>
              <a:t>  </a:t>
            </a:r>
            <a:r>
              <a:rPr lang="ko-KR" altLang="en-US" sz="1300" spc="-170" dirty="0">
                <a:solidFill>
                  <a:srgbClr val="903F6F"/>
                </a:solidFill>
              </a:rPr>
              <a:t>두 곳 모두 유동인구수가 높게 측정되지만</a:t>
            </a:r>
            <a:r>
              <a:rPr lang="en-US" altLang="ko-KR" sz="1300" spc="-170" dirty="0">
                <a:solidFill>
                  <a:srgbClr val="903F6F"/>
                </a:solidFill>
              </a:rPr>
              <a:t>, </a:t>
            </a:r>
            <a:r>
              <a:rPr lang="ko-KR" altLang="en-US" sz="1300" spc="-170" dirty="0">
                <a:solidFill>
                  <a:srgbClr val="903F6F"/>
                </a:solidFill>
              </a:rPr>
              <a:t>송파구는 거주지의 성격을 띠고 강남구는 상업지의 성격을 띠고 있음</a:t>
            </a:r>
          </a:p>
        </p:txBody>
      </p:sp>
      <p:sp>
        <p:nvSpPr>
          <p:cNvPr id="11" name="제목 1">
            <a:extLst>
              <a:ext uri="{FF2B5EF4-FFF2-40B4-BE49-F238E27FC236}">
                <a16:creationId xmlns="" xmlns:a16="http://schemas.microsoft.com/office/drawing/2014/main" id="{2E779059-C9B6-1741-92DA-A4F4B1721164}"/>
              </a:ext>
            </a:extLst>
          </p:cNvPr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bg1">
                    <a:lumMod val="75000"/>
                  </a:schemeClr>
                </a:solidFill>
              </a:rPr>
              <a:t>상관관계 분석</a:t>
            </a:r>
            <a:r>
              <a:rPr lang="en-US" altLang="ko-KR" sz="2000" spc="-400" dirty="0">
                <a:solidFill>
                  <a:schemeClr val="bg1">
                    <a:lumMod val="75000"/>
                  </a:schemeClr>
                </a:solidFill>
              </a:rPr>
              <a:t>_ </a:t>
            </a:r>
            <a:r>
              <a:rPr lang="ko-KR" altLang="en-US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유동인구와 코로나 감염간의 상관관계</a:t>
            </a:r>
            <a:endParaRPr lang="ko-KR" altLang="en-US" spc="-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E711400-8EC7-2140-A4CB-D68111D9F66A}"/>
              </a:ext>
            </a:extLst>
          </p:cNvPr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04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34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4.3.  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800" dirty="0" smtClean="0"/>
              <a:t>서울시 </a:t>
            </a:r>
            <a:r>
              <a:rPr lang="ko-KR" altLang="en-US" sz="1800" dirty="0"/>
              <a:t>자치구별  유동인구와  코로나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수 상관관계 분석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42" y="1563955"/>
            <a:ext cx="3217866" cy="33198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07" y="1563955"/>
            <a:ext cx="3217866" cy="3319841"/>
          </a:xfrm>
          <a:prstGeom prst="rect">
            <a:avLst/>
          </a:prstGeom>
        </p:spPr>
      </p:pic>
      <p:sp>
        <p:nvSpPr>
          <p:cNvPr id="12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bg1">
                    <a:lumMod val="75000"/>
                  </a:schemeClr>
                </a:solidFill>
              </a:rPr>
              <a:t>상관관계 분석</a:t>
            </a:r>
            <a:r>
              <a:rPr lang="en-US" altLang="ko-KR" sz="2000" spc="-400" dirty="0">
                <a:solidFill>
                  <a:schemeClr val="bg1">
                    <a:lumMod val="75000"/>
                  </a:schemeClr>
                </a:solidFill>
              </a:rPr>
              <a:t>_ </a:t>
            </a:r>
            <a:r>
              <a:rPr lang="ko-KR" altLang="en-US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유동인구와 코로나 감염간의 상관관계</a:t>
            </a:r>
            <a:endParaRPr lang="ko-KR" altLang="en-US" spc="-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42206" y="1171236"/>
            <a:ext cx="7020000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23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2019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 전체 유동인구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고령 유동인구와  코로나 </a:t>
            </a:r>
            <a:r>
              <a:rPr lang="ko-KR" altLang="en-US" sz="1400" b="1" spc="-200" dirty="0" err="1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확진자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간의 상관관계 분석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290206" y="515724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90206" y="6398393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제목 1"/>
          <p:cNvSpPr txBox="1">
            <a:spLocks/>
          </p:cNvSpPr>
          <p:nvPr/>
        </p:nvSpPr>
        <p:spPr>
          <a:xfrm>
            <a:off x="376794" y="5264584"/>
            <a:ext cx="9237411" cy="102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0" spc="-170" dirty="0"/>
              <a:t>자치구별 </a:t>
            </a:r>
            <a:r>
              <a:rPr lang="en-US" altLang="ko-KR" sz="1300" b="0" spc="-170" dirty="0"/>
              <a:t>2019</a:t>
            </a:r>
            <a:r>
              <a:rPr lang="ko-KR" altLang="en-US" sz="1300" b="0" spc="-170" dirty="0"/>
              <a:t>년 전체 유동인구</a:t>
            </a:r>
            <a:r>
              <a:rPr lang="en-US" altLang="ko-KR" sz="1300" b="0" spc="-170" dirty="0"/>
              <a:t>, </a:t>
            </a:r>
            <a:r>
              <a:rPr lang="ko-KR" altLang="en-US" sz="1300" b="0" spc="-170" dirty="0"/>
              <a:t>고령 유동인구와 </a:t>
            </a:r>
            <a:r>
              <a:rPr lang="en-US" altLang="ko-KR" sz="1300" b="0" spc="-170" dirty="0"/>
              <a:t>2020</a:t>
            </a:r>
            <a:r>
              <a:rPr lang="ko-KR" altLang="en-US" sz="1300" b="0" spc="-170" dirty="0"/>
              <a:t>년 코로나 </a:t>
            </a:r>
            <a:r>
              <a:rPr lang="ko-KR" altLang="en-US" sz="1300" b="0" spc="-170" dirty="0" err="1"/>
              <a:t>확진자</a:t>
            </a:r>
            <a:r>
              <a:rPr lang="ko-KR" altLang="en-US" sz="1300" b="0" spc="-170" dirty="0"/>
              <a:t> 수 간의 상관관계를 분석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0" spc="-170" dirty="0"/>
              <a:t>전체 유동인구와의 상관계수가 </a:t>
            </a:r>
            <a:r>
              <a:rPr lang="en-US" altLang="ko-KR" sz="1300" spc="-170" dirty="0">
                <a:solidFill>
                  <a:srgbClr val="903F6F"/>
                </a:solidFill>
              </a:rPr>
              <a:t>0.777</a:t>
            </a:r>
            <a:r>
              <a:rPr lang="en-US" altLang="ko-KR" sz="1300" b="0" spc="-170" dirty="0"/>
              <a:t>, </a:t>
            </a:r>
            <a:r>
              <a:rPr lang="ko-KR" altLang="en-US" sz="1300" b="0" spc="-170" dirty="0"/>
              <a:t>고령 유동인구와 상관계수는 </a:t>
            </a:r>
            <a:r>
              <a:rPr lang="en-US" altLang="ko-KR" sz="1300" spc="-170" dirty="0">
                <a:solidFill>
                  <a:srgbClr val="903F6F"/>
                </a:solidFill>
              </a:rPr>
              <a:t>0.746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300" b="0" spc="-170" dirty="0"/>
          </a:p>
          <a:p>
            <a:r>
              <a:rPr lang="ko-KR" altLang="ko-KR" sz="1300" spc="-170" dirty="0">
                <a:solidFill>
                  <a:srgbClr val="903F6F"/>
                </a:solidFill>
              </a:rPr>
              <a:t>►</a:t>
            </a:r>
            <a:r>
              <a:rPr lang="en-US" altLang="ko-KR" sz="1300" spc="-170" dirty="0">
                <a:solidFill>
                  <a:srgbClr val="903F6F"/>
                </a:solidFill>
              </a:rPr>
              <a:t>  </a:t>
            </a:r>
            <a:r>
              <a:rPr lang="ko-KR" altLang="en-US" sz="1300" spc="-170" dirty="0">
                <a:solidFill>
                  <a:srgbClr val="903F6F"/>
                </a:solidFill>
              </a:rPr>
              <a:t>유동인구가 많은 지역일수록 </a:t>
            </a:r>
            <a:r>
              <a:rPr lang="ko-KR" altLang="en-US" sz="1300" spc="-170" dirty="0" err="1">
                <a:solidFill>
                  <a:srgbClr val="903F6F"/>
                </a:solidFill>
              </a:rPr>
              <a:t>확진자</a:t>
            </a:r>
            <a:r>
              <a:rPr lang="ko-KR" altLang="en-US" sz="1300" spc="-170" dirty="0">
                <a:solidFill>
                  <a:srgbClr val="903F6F"/>
                </a:solidFill>
              </a:rPr>
              <a:t> 수도 많다는 사실을 확인</a:t>
            </a:r>
            <a:r>
              <a:rPr lang="en-US" altLang="ko-KR" sz="1300" spc="-170" dirty="0">
                <a:solidFill>
                  <a:srgbClr val="903F6F"/>
                </a:solidFill>
              </a:rPr>
              <a:t>. </a:t>
            </a:r>
            <a:r>
              <a:rPr lang="ko-KR" altLang="en-US" sz="1300" spc="-170" dirty="0">
                <a:solidFill>
                  <a:srgbClr val="903F6F"/>
                </a:solidFill>
              </a:rPr>
              <a:t>가설이 검증됨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04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89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>
            <a:extLst>
              <a:ext uri="{FF2B5EF4-FFF2-40B4-BE49-F238E27FC236}">
                <a16:creationId xmlns="" xmlns:a16="http://schemas.microsoft.com/office/drawing/2014/main" id="{15B90DD3-9212-4D47-AB96-34CF02EA9DDD}"/>
              </a:ext>
            </a:extLst>
          </p:cNvPr>
          <p:cNvSpPr txBox="1">
            <a:spLocks/>
          </p:cNvSpPr>
          <p:nvPr/>
        </p:nvSpPr>
        <p:spPr>
          <a:xfrm>
            <a:off x="936130" y="5085230"/>
            <a:ext cx="8264666" cy="14190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endParaRPr lang="en-US" altLang="ko-KR" sz="1400" spc="0" dirty="0">
              <a:solidFill>
                <a:srgbClr val="8C3467"/>
              </a:solidFill>
              <a:latin typeface="+mn-ea"/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>
                <a:solidFill>
                  <a:srgbClr val="903F6F"/>
                </a:solidFill>
              </a:rPr>
              <a:t>4.3.</a:t>
            </a:r>
            <a:r>
              <a:rPr lang="en-US" altLang="ko-KR" sz="1800" spc="-150" dirty="0" smtClean="0">
                <a:solidFill>
                  <a:srgbClr val="903F6F"/>
                </a:solidFill>
              </a:rPr>
              <a:t> 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I  </a:t>
            </a:r>
            <a:r>
              <a:rPr lang="ko-KR" altLang="en-US" sz="1800" dirty="0" smtClean="0"/>
              <a:t>서울시 </a:t>
            </a:r>
            <a:r>
              <a:rPr lang="ko-KR" altLang="en-US" sz="1800" dirty="0"/>
              <a:t>자치구별  유동인구와  코로나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수 상관관계 분석 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293737" y="1556740"/>
            <a:ext cx="7068906" cy="4104570"/>
            <a:chOff x="1293737" y="1556740"/>
            <a:chExt cx="7316938" cy="4248590"/>
          </a:xfrm>
        </p:grpSpPr>
        <p:pic>
          <p:nvPicPr>
            <p:cNvPr id="4" name="그림 3" descr="스크린샷이(가) 표시된 사진&#10;&#10;자동 생성된 설명">
              <a:extLst>
                <a:ext uri="{FF2B5EF4-FFF2-40B4-BE49-F238E27FC236}">
                  <a16:creationId xmlns="" xmlns:a16="http://schemas.microsoft.com/office/drawing/2014/main" id="{B36280BE-D4E5-4E07-9202-2B1D93B974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40" b="5037"/>
            <a:stretch/>
          </p:blipFill>
          <p:spPr>
            <a:xfrm>
              <a:off x="1293737" y="1556740"/>
              <a:ext cx="7316938" cy="4248590"/>
            </a:xfrm>
            <a:prstGeom prst="rect">
              <a:avLst/>
            </a:prstGeom>
          </p:spPr>
        </p:pic>
        <p:sp>
          <p:nvSpPr>
            <p:cNvPr id="20" name="사각형: 둥근 모서리 19">
              <a:extLst>
                <a:ext uri="{FF2B5EF4-FFF2-40B4-BE49-F238E27FC236}">
                  <a16:creationId xmlns="" xmlns:a16="http://schemas.microsoft.com/office/drawing/2014/main" id="{B6E5FB15-3093-443D-BC8C-46EB82267AAD}"/>
                </a:ext>
              </a:extLst>
            </p:cNvPr>
            <p:cNvSpPr/>
            <p:nvPr/>
          </p:nvSpPr>
          <p:spPr>
            <a:xfrm>
              <a:off x="4592156" y="2326655"/>
              <a:ext cx="2808390" cy="1462396"/>
            </a:xfrm>
            <a:prstGeom prst="roundRect">
              <a:avLst>
                <a:gd name="adj" fmla="val 4509"/>
              </a:avLst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501625" y="1240794"/>
            <a:ext cx="6901159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23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서울시 자치구별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2019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 전체 유동인구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고령 유동인구와  코로나 </a:t>
            </a:r>
            <a:r>
              <a:rPr lang="ko-KR" altLang="en-US" sz="1400" b="1" spc="-200" dirty="0" err="1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확진자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400" b="1" spc="-200" dirty="0" err="1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산점도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그래프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2268922" y="5832949"/>
            <a:ext cx="5366569" cy="620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1400" spc="-170" dirty="0" err="1"/>
              <a:t>확진자</a:t>
            </a:r>
            <a:r>
              <a:rPr lang="ko-KR" altLang="en-US" sz="1400" spc="-170" dirty="0"/>
              <a:t> 수도 많으면서 유동인구도 많은 지역 </a:t>
            </a:r>
            <a:r>
              <a:rPr lang="en-US" altLang="ko-KR" sz="1400" spc="-170" dirty="0"/>
              <a:t>=  </a:t>
            </a:r>
            <a:r>
              <a:rPr lang="ko-KR" altLang="en-US" sz="1400" spc="-170" dirty="0">
                <a:solidFill>
                  <a:srgbClr val="FF0000"/>
                </a:solidFill>
              </a:rPr>
              <a:t>코로나 감염 위험 지역</a:t>
            </a:r>
            <a:endParaRPr lang="en-US" altLang="ko-KR" sz="1400" spc="-170" dirty="0">
              <a:solidFill>
                <a:srgbClr val="FF0000"/>
              </a:solidFill>
            </a:endParaRPr>
          </a:p>
          <a:p>
            <a:pPr algn="ctr"/>
            <a:r>
              <a:rPr lang="ko-KR" altLang="en-US" sz="1600" spc="-170" dirty="0">
                <a:solidFill>
                  <a:srgbClr val="903F6F"/>
                </a:solidFill>
              </a:rPr>
              <a:t> </a:t>
            </a:r>
            <a:r>
              <a:rPr lang="en-US" altLang="ko-KR" sz="1600" spc="-170" dirty="0">
                <a:solidFill>
                  <a:srgbClr val="903F6F"/>
                </a:solidFill>
              </a:rPr>
              <a:t>‘</a:t>
            </a:r>
            <a:r>
              <a:rPr lang="ko-KR" altLang="en-US" sz="1600" spc="-170" dirty="0">
                <a:solidFill>
                  <a:srgbClr val="903F6F"/>
                </a:solidFill>
              </a:rPr>
              <a:t>강남구</a:t>
            </a:r>
            <a:r>
              <a:rPr lang="en-US" altLang="ko-KR" sz="1600" spc="-170" dirty="0">
                <a:solidFill>
                  <a:srgbClr val="903F6F"/>
                </a:solidFill>
              </a:rPr>
              <a:t>, </a:t>
            </a:r>
            <a:r>
              <a:rPr lang="ko-KR" altLang="en-US" sz="1600" spc="-170" dirty="0">
                <a:solidFill>
                  <a:srgbClr val="903F6F"/>
                </a:solidFill>
              </a:rPr>
              <a:t>관악구</a:t>
            </a:r>
            <a:r>
              <a:rPr lang="en-US" altLang="ko-KR" sz="1600" spc="-170" dirty="0">
                <a:solidFill>
                  <a:srgbClr val="903F6F"/>
                </a:solidFill>
              </a:rPr>
              <a:t>, </a:t>
            </a:r>
            <a:r>
              <a:rPr lang="ko-KR" altLang="en-US" sz="1600" spc="-170" dirty="0">
                <a:solidFill>
                  <a:srgbClr val="903F6F"/>
                </a:solidFill>
              </a:rPr>
              <a:t>송파구</a:t>
            </a:r>
            <a:r>
              <a:rPr lang="en-US" altLang="ko-KR" sz="1600" spc="-170" dirty="0">
                <a:solidFill>
                  <a:srgbClr val="903F6F"/>
                </a:solidFill>
              </a:rPr>
              <a:t>, </a:t>
            </a:r>
            <a:r>
              <a:rPr lang="ko-KR" altLang="en-US" sz="1600" spc="-170" dirty="0">
                <a:solidFill>
                  <a:srgbClr val="903F6F"/>
                </a:solidFill>
              </a:rPr>
              <a:t>강서구</a:t>
            </a:r>
            <a:r>
              <a:rPr lang="en-US" altLang="ko-KR" sz="1600" spc="-170" dirty="0">
                <a:solidFill>
                  <a:srgbClr val="903F6F"/>
                </a:solidFill>
              </a:rPr>
              <a:t>, </a:t>
            </a:r>
            <a:r>
              <a:rPr lang="ko-KR" altLang="en-US" sz="1600" spc="-170" dirty="0">
                <a:solidFill>
                  <a:srgbClr val="903F6F"/>
                </a:solidFill>
              </a:rPr>
              <a:t>서초구</a:t>
            </a:r>
            <a:r>
              <a:rPr lang="en-US" altLang="ko-KR" sz="1600" spc="-170" dirty="0">
                <a:solidFill>
                  <a:srgbClr val="903F6F"/>
                </a:solidFill>
              </a:rPr>
              <a:t>’</a:t>
            </a:r>
            <a:endParaRPr lang="ko-KR" altLang="en-US" sz="1600" spc="-170" dirty="0">
              <a:solidFill>
                <a:srgbClr val="903F6F"/>
              </a:solidFill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bg1">
                    <a:lumMod val="75000"/>
                  </a:schemeClr>
                </a:solidFill>
              </a:rPr>
              <a:t>상관관계 분석</a:t>
            </a:r>
            <a:r>
              <a:rPr lang="en-US" altLang="ko-KR" sz="2000" spc="-400" dirty="0">
                <a:solidFill>
                  <a:schemeClr val="bg1">
                    <a:lumMod val="75000"/>
                  </a:schemeClr>
                </a:solidFill>
              </a:rPr>
              <a:t>_ </a:t>
            </a:r>
            <a:r>
              <a:rPr lang="ko-KR" altLang="en-US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유동인구와 코로나 감염간의 상관관계</a:t>
            </a:r>
            <a:endParaRPr lang="ko-KR" altLang="en-US" spc="-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04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90206" y="573332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90206" y="652543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284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5.1. 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I  </a:t>
            </a:r>
            <a:r>
              <a:rPr lang="ko-KR" altLang="en-US" sz="1800" dirty="0" smtClean="0"/>
              <a:t>서울시 </a:t>
            </a:r>
            <a:r>
              <a:rPr lang="ko-KR" altLang="en-US" sz="1800" dirty="0"/>
              <a:t>자치구별 유동인구와 지하철 이용률 상관관계 분석</a:t>
            </a:r>
          </a:p>
        </p:txBody>
      </p:sp>
      <p:pic>
        <p:nvPicPr>
          <p:cNvPr id="4" name="그림 3" descr="텍스트, 사진, 테이블, 앉아있는이(가) 표시된 사진&#10;&#10;자동 생성된 설명">
            <a:extLst>
              <a:ext uri="{FF2B5EF4-FFF2-40B4-BE49-F238E27FC236}">
                <a16:creationId xmlns="" xmlns:a16="http://schemas.microsoft.com/office/drawing/2014/main" id="{0041AA40-44D7-4D27-8135-F2D3F3205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03" y="1700760"/>
            <a:ext cx="3337463" cy="3384470"/>
          </a:xfrm>
          <a:prstGeom prst="rect">
            <a:avLst/>
          </a:prstGeom>
        </p:spPr>
      </p:pic>
      <p:pic>
        <p:nvPicPr>
          <p:cNvPr id="12" name="그림 11" descr="텍스트, 사진, 테이블, 다른이(가) 표시된 사진&#10;&#10;자동 생성된 설명">
            <a:extLst>
              <a:ext uri="{FF2B5EF4-FFF2-40B4-BE49-F238E27FC236}">
                <a16:creationId xmlns="" xmlns:a16="http://schemas.microsoft.com/office/drawing/2014/main" id="{F5BCD313-71AF-4EB6-BE89-23B988B6E1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06" y="1700760"/>
            <a:ext cx="3337000" cy="3384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501625" y="1240794"/>
            <a:ext cx="6901159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23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자치구별 유동인구 수와 지하철 이용률 상관관계 분석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290206" y="522925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90206" y="6470403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 txBox="1">
            <a:spLocks/>
          </p:cNvSpPr>
          <p:nvPr/>
        </p:nvSpPr>
        <p:spPr>
          <a:xfrm>
            <a:off x="376794" y="5336594"/>
            <a:ext cx="9237411" cy="102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300" b="0" spc="-170" dirty="0"/>
              <a:t>자치구별로 </a:t>
            </a:r>
            <a:r>
              <a:rPr lang="en-US" altLang="ko-KR" sz="1300" b="0" spc="-170" dirty="0"/>
              <a:t>2019</a:t>
            </a:r>
            <a:r>
              <a:rPr lang="ko-KR" altLang="en-US" sz="1300" b="0" spc="-170" dirty="0"/>
              <a:t>년</a:t>
            </a:r>
            <a:r>
              <a:rPr lang="en-US" altLang="ko-KR" sz="1300" b="0" spc="-170" dirty="0"/>
              <a:t>, 2020</a:t>
            </a:r>
            <a:r>
              <a:rPr lang="ko-KR" altLang="en-US" sz="1300" b="0" spc="-170" dirty="0"/>
              <a:t>년의 고령 유동인구와 지하철 이용률 간의 상관관계를 분석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0" spc="-170" dirty="0"/>
              <a:t>- 2019</a:t>
            </a:r>
            <a:r>
              <a:rPr lang="ko-KR" altLang="en-US" sz="1300" b="0" spc="-170" dirty="0"/>
              <a:t>년의 상관계수는 </a:t>
            </a:r>
            <a:r>
              <a:rPr lang="en-US" altLang="ko-KR" sz="1300" spc="-170" dirty="0">
                <a:solidFill>
                  <a:srgbClr val="903F6F"/>
                </a:solidFill>
              </a:rPr>
              <a:t>0.859,</a:t>
            </a:r>
            <a:r>
              <a:rPr lang="en-US" altLang="ko-KR" sz="1300" b="0" spc="-170" dirty="0"/>
              <a:t>  2020</a:t>
            </a:r>
            <a:r>
              <a:rPr lang="ko-KR" altLang="en-US" sz="1300" b="0" spc="-170" dirty="0"/>
              <a:t>년의 상관계수는 </a:t>
            </a:r>
            <a:r>
              <a:rPr lang="en-US" altLang="ko-KR" sz="1300" spc="-170" dirty="0">
                <a:solidFill>
                  <a:srgbClr val="903F6F"/>
                </a:solidFill>
              </a:rPr>
              <a:t>0.843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300" b="0" spc="-170" dirty="0"/>
              <a:t>- </a:t>
            </a:r>
            <a:r>
              <a:rPr lang="ko-KR" altLang="en-US" sz="1300" b="0" spc="-170" dirty="0"/>
              <a:t>고령 유동인구가 많은 지역일수록 고령자의 지하철 이용률도 높다는 사실을 확인</a:t>
            </a:r>
          </a:p>
          <a:p>
            <a:endParaRPr lang="en-US" altLang="ko-KR" sz="1300" b="0" spc="-170" dirty="0"/>
          </a:p>
          <a:p>
            <a:r>
              <a:rPr lang="ko-KR" altLang="ko-KR" sz="1300" spc="-170" dirty="0">
                <a:solidFill>
                  <a:srgbClr val="903F6F"/>
                </a:solidFill>
              </a:rPr>
              <a:t>►</a:t>
            </a:r>
            <a:r>
              <a:rPr lang="en-US" altLang="ko-KR" sz="1300" spc="-170" dirty="0">
                <a:solidFill>
                  <a:srgbClr val="903F6F"/>
                </a:solidFill>
              </a:rPr>
              <a:t>  </a:t>
            </a:r>
            <a:r>
              <a:rPr lang="ko-KR" altLang="en-US" sz="1300" spc="-170" dirty="0">
                <a:solidFill>
                  <a:srgbClr val="903F6F"/>
                </a:solidFill>
              </a:rPr>
              <a:t>고령자의 이용률이 높은 지하철역을 선정하여 각각의 특성을 분석하고</a:t>
            </a:r>
            <a:r>
              <a:rPr lang="en-US" altLang="ko-KR" sz="1300" spc="-170" dirty="0">
                <a:solidFill>
                  <a:srgbClr val="903F6F"/>
                </a:solidFill>
              </a:rPr>
              <a:t>, </a:t>
            </a:r>
            <a:r>
              <a:rPr lang="ko-KR" altLang="en-US" sz="1300" spc="-170" dirty="0">
                <a:solidFill>
                  <a:srgbClr val="903F6F"/>
                </a:solidFill>
              </a:rPr>
              <a:t>코로나 대응 방안을 제시할 필요성 확인</a:t>
            </a: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bg1">
                    <a:lumMod val="75000"/>
                  </a:schemeClr>
                </a:solidFill>
              </a:rPr>
              <a:t>상관관계 분석</a:t>
            </a:r>
            <a:r>
              <a:rPr lang="en-US" altLang="ko-KR" sz="2000" spc="-400" dirty="0">
                <a:solidFill>
                  <a:schemeClr val="bg1">
                    <a:lumMod val="75000"/>
                  </a:schemeClr>
                </a:solidFill>
              </a:rPr>
              <a:t>_ </a:t>
            </a:r>
            <a:r>
              <a:rPr lang="ko-KR" altLang="en-US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유동인구와 지하철 이용인원간의 상관관계</a:t>
            </a:r>
            <a:endParaRPr lang="ko-KR" altLang="en-US" spc="-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 smtClean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05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07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CB87A6"/>
            </a:gs>
            <a:gs pos="0">
              <a:srgbClr val="903F6F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235551" y="886568"/>
            <a:ext cx="9433310" cy="5710872"/>
          </a:xfrm>
          <a:prstGeom prst="roundRect">
            <a:avLst>
              <a:gd name="adj" fmla="val 6439"/>
            </a:avLst>
          </a:prstGeom>
          <a:solidFill>
            <a:schemeClr val="bg1"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75690" y="188550"/>
            <a:ext cx="2953032" cy="553998"/>
          </a:xfrm>
        </p:spPr>
        <p:txBody>
          <a:bodyPr>
            <a:noAutofit/>
          </a:bodyPr>
          <a:lstStyle/>
          <a:p>
            <a:pPr algn="ctr"/>
            <a:r>
              <a:rPr lang="en-US" altLang="ko-KR" sz="4800" spc="-100" dirty="0">
                <a:solidFill>
                  <a:schemeClr val="bg1"/>
                </a:solidFill>
                <a:latin typeface="Impact" panose="020B0806030902050204" pitchFamily="34" charset="0"/>
              </a:rPr>
              <a:t>INDEX</a:t>
            </a:r>
            <a:endParaRPr lang="ko-KR" altLang="en-US" sz="4800" spc="-1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838833" y="2276840"/>
            <a:ext cx="7942816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3359817" y="2480508"/>
            <a:ext cx="4472789" cy="1092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코로나가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서울시 대중교통에 미친 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영향</a:t>
            </a:r>
            <a:endParaRPr lang="en-US" altLang="ko-KR" sz="1400" b="1" spc="-200" dirty="0" smtClean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코로나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데이터 분석을 통한 고령층의 코로나 </a:t>
            </a:r>
            <a:r>
              <a:rPr lang="ko-KR" altLang="en-US" sz="1400" b="1" spc="-200" dirty="0" err="1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치명성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 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검증</a:t>
            </a:r>
            <a:endParaRPr lang="en-US" altLang="ko-KR" sz="1400" b="1" spc="-200" dirty="0" smtClean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고령층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지하철 이용현황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359817" y="5406819"/>
            <a:ext cx="1727845" cy="830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spc="-15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제언 </a:t>
            </a:r>
            <a:r>
              <a:rPr lang="en-US" altLang="ko-KR" sz="1400" b="1" spc="-15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: </a:t>
            </a:r>
            <a:r>
              <a:rPr lang="ko-KR" altLang="en-US" sz="1400" b="1" spc="-15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향후 활용 방안</a:t>
            </a:r>
            <a:endParaRPr lang="en-US" altLang="ko-KR" sz="1400" b="1" spc="-150" dirty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59817" y="1237486"/>
            <a:ext cx="4472789" cy="8720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주제 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및 선정 배경</a:t>
            </a:r>
            <a:endParaRPr lang="en-US" altLang="ko-KR" sz="1400" b="1" spc="-200" dirty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데이터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소개</a:t>
            </a:r>
            <a:endParaRPr lang="ko-KR" altLang="en-US" sz="1400" spc="-200" dirty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838833" y="3717040"/>
            <a:ext cx="7942816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H="1">
            <a:off x="859916" y="5157240"/>
            <a:ext cx="7942816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3359817" y="3943663"/>
            <a:ext cx="5421832" cy="10921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서울시 </a:t>
            </a:r>
            <a:r>
              <a:rPr lang="ko-KR" altLang="en-US" sz="1400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자치구별 전체 유동인구와 고령 유동인구 상관관계 </a:t>
            </a:r>
            <a:r>
              <a:rPr lang="ko-KR" altLang="en-US" sz="1400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분석</a:t>
            </a:r>
            <a:r>
              <a:rPr lang="en-US" altLang="ko-KR" sz="1400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유동인구와 </a:t>
            </a:r>
            <a:r>
              <a:rPr lang="ko-KR" altLang="en-US" sz="1400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지하철 이용인원간의 상관관계</a:t>
            </a:r>
            <a:endParaRPr lang="en-US" altLang="ko-KR" sz="1400" b="1" spc="-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고령자가 </a:t>
            </a:r>
            <a:r>
              <a:rPr lang="ko-KR" altLang="en-US" sz="1400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많은 자치구 및 지하철역 분석 및 코로나 위험 지역 추출</a:t>
            </a:r>
            <a:endParaRPr lang="en-US" altLang="ko-KR" sz="1400" b="1" spc="-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400" b="1" spc="-400" dirty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032826" y="1196690"/>
            <a:ext cx="1384149" cy="611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000" b="1" spc="-4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개요</a:t>
            </a:r>
            <a:r>
              <a:rPr lang="en-US" altLang="ko-KR" b="1" spc="-4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 </a:t>
            </a:r>
          </a:p>
        </p:txBody>
      </p:sp>
      <p:cxnSp>
        <p:nvCxnSpPr>
          <p:cNvPr id="49" name="직선 연결선 48"/>
          <p:cNvCxnSpPr/>
          <p:nvPr/>
        </p:nvCxnSpPr>
        <p:spPr>
          <a:xfrm rot="16200000">
            <a:off x="3043955" y="1498059"/>
            <a:ext cx="216000" cy="0"/>
          </a:xfrm>
          <a:prstGeom prst="line">
            <a:avLst/>
          </a:prstGeom>
          <a:ln>
            <a:solidFill>
              <a:srgbClr val="8C3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1032826" y="2594878"/>
            <a:ext cx="1384149" cy="611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000" b="1" spc="-4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서론</a:t>
            </a:r>
            <a:r>
              <a:rPr lang="en-US" altLang="ko-KR" b="1" spc="-4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1032826" y="3993066"/>
            <a:ext cx="2191140" cy="611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b="1" spc="-4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결과 도출 및 분석</a:t>
            </a:r>
            <a:r>
              <a:rPr lang="en-US" altLang="ko-KR" b="1" spc="-4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 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032826" y="5391253"/>
            <a:ext cx="1384149" cy="611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b="1" spc="-4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제언</a:t>
            </a:r>
            <a:r>
              <a:rPr lang="en-US" altLang="ko-KR" b="1" spc="-4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 </a:t>
            </a:r>
          </a:p>
        </p:txBody>
      </p:sp>
      <p:cxnSp>
        <p:nvCxnSpPr>
          <p:cNvPr id="54" name="직선 연결선 53"/>
          <p:cNvCxnSpPr/>
          <p:nvPr/>
        </p:nvCxnSpPr>
        <p:spPr>
          <a:xfrm rot="16200000">
            <a:off x="3042361" y="2897816"/>
            <a:ext cx="216000" cy="0"/>
          </a:xfrm>
          <a:prstGeom prst="line">
            <a:avLst/>
          </a:prstGeom>
          <a:ln>
            <a:solidFill>
              <a:srgbClr val="8C3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 rot="16200000">
            <a:off x="3042360" y="4297573"/>
            <a:ext cx="216000" cy="0"/>
          </a:xfrm>
          <a:prstGeom prst="line">
            <a:avLst/>
          </a:prstGeom>
          <a:ln>
            <a:solidFill>
              <a:srgbClr val="8C3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rot="16200000">
            <a:off x="3042359" y="5697330"/>
            <a:ext cx="216000" cy="0"/>
          </a:xfrm>
          <a:prstGeom prst="line">
            <a:avLst/>
          </a:prstGeom>
          <a:ln>
            <a:solidFill>
              <a:srgbClr val="8C3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70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6.1</a:t>
            </a:r>
            <a:r>
              <a:rPr lang="en-US" altLang="ko-KR" sz="1800" spc="-150" dirty="0">
                <a:solidFill>
                  <a:srgbClr val="903F6F"/>
                </a:solidFill>
              </a:rPr>
              <a:t>.  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800" dirty="0" smtClean="0"/>
              <a:t>2019</a:t>
            </a:r>
            <a:r>
              <a:rPr lang="ko-KR" altLang="en-US" sz="1800" dirty="0"/>
              <a:t>년</a:t>
            </a:r>
            <a:r>
              <a:rPr lang="en-US" altLang="ko-KR" sz="1800" dirty="0"/>
              <a:t>, 2020</a:t>
            </a:r>
            <a:r>
              <a:rPr lang="ko-KR" altLang="en-US" sz="1800" dirty="0"/>
              <a:t>년  자치구별 고령자의 유동인구 및 지하철 </a:t>
            </a:r>
            <a:r>
              <a:rPr lang="ko-KR" altLang="en-US" sz="1800" dirty="0" err="1"/>
              <a:t>이용인원</a:t>
            </a:r>
            <a:r>
              <a:rPr lang="ko-KR" altLang="en-US" sz="1800" dirty="0"/>
              <a:t> 비교 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고령자가 많은 자치구 및 지하철역 분석 및 코로나 위험 지역 추출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06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90206" y="515724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90206" y="6326383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376794" y="5228579"/>
            <a:ext cx="9237411" cy="10264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spc="-17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pc="-17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이용인원의</a:t>
            </a:r>
            <a:r>
              <a:rPr lang="ko-KR" altLang="en-US" sz="1400" spc="-17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변화 거의 없음</a:t>
            </a:r>
            <a:r>
              <a:rPr lang="en-US" altLang="ko-KR" sz="1400" spc="-17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altLang="ko-KR" sz="1400" spc="-170" dirty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40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latin typeface="맑은 고딕"/>
              </a:rPr>
              <a:t>▶</a:t>
            </a:r>
            <a:r>
              <a:rPr lang="en-US" altLang="ko-KR" sz="1400" spc="-170" dirty="0" smtClean="0">
                <a:solidFill>
                  <a:srgbClr val="FF0000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   </a:t>
            </a:r>
            <a:r>
              <a:rPr lang="ko-KR" altLang="en-US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유동인구가 많은 상위 </a:t>
            </a:r>
            <a:r>
              <a:rPr lang="en-US" altLang="ko-KR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5</a:t>
            </a:r>
            <a:r>
              <a:rPr lang="ko-KR" altLang="en-US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개 구의 순위는 약간 바뀌었지만 </a:t>
            </a:r>
            <a:r>
              <a:rPr lang="en-US" altLang="ko-KR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2019</a:t>
            </a:r>
            <a:r>
              <a:rPr lang="ko-KR" altLang="en-US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년의 </a:t>
            </a:r>
            <a:r>
              <a:rPr lang="en-US" altLang="ko-KR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top5 </a:t>
            </a:r>
            <a:r>
              <a:rPr lang="ko-KR" altLang="en-US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구가 </a:t>
            </a:r>
            <a:r>
              <a:rPr lang="en-US" altLang="ko-KR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2020</a:t>
            </a:r>
            <a:r>
              <a:rPr lang="ko-KR" altLang="en-US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년에도 그대로 유지</a:t>
            </a:r>
          </a:p>
          <a:p>
            <a:pPr>
              <a:spcBef>
                <a:spcPts val="0"/>
              </a:spcBef>
            </a:pPr>
            <a:endParaRPr lang="ko-KR" altLang="en-US" sz="1400" spc="-170" dirty="0">
              <a:solidFill>
                <a:srgbClr val="903F6F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279696" y="1446358"/>
            <a:ext cx="7596000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23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2019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vs 2020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 자치구별 고령자의 유동인구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top5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A5FA115E-EFAB-554E-8EC5-8A31D55C3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56" y="1975347"/>
            <a:ext cx="3828951" cy="290730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0A372616-B1DD-CE41-9018-510ACDF6C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38" y="1975346"/>
            <a:ext cx="3828951" cy="29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8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고령자가 많은 자치구 및 지하철역 분석 및 코로나 위험 지역 추출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06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79696" y="1340710"/>
            <a:ext cx="7596000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23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2019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vs 2020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 각 연도별 지하철 </a:t>
            </a:r>
            <a:r>
              <a:rPr lang="ko-KR" altLang="en-US" sz="1400" b="1" spc="-200" dirty="0" err="1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이용인원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top5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구 확인 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290206" y="551729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90206" y="645342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제목 1"/>
          <p:cNvSpPr txBox="1">
            <a:spLocks/>
          </p:cNvSpPr>
          <p:nvPr/>
        </p:nvSpPr>
        <p:spPr>
          <a:xfrm>
            <a:off x="376795" y="4725180"/>
            <a:ext cx="9237411" cy="712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ko-KR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►</a:t>
            </a:r>
            <a:r>
              <a:rPr lang="en-US" altLang="ko-KR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400" b="0" spc="-170" dirty="0"/>
              <a:t>전체적인 </a:t>
            </a:r>
            <a:r>
              <a:rPr lang="ko-KR" altLang="en-US" sz="1400" b="0" spc="-170" dirty="0" err="1"/>
              <a:t>이용인원은</a:t>
            </a:r>
            <a:r>
              <a:rPr lang="ko-KR" altLang="en-US" sz="1400" b="0" spc="-170" dirty="0"/>
              <a:t> 모두 줄었지만</a:t>
            </a:r>
            <a:r>
              <a:rPr lang="en-US" altLang="ko-KR" sz="1400" b="0" spc="-170" dirty="0"/>
              <a:t>, </a:t>
            </a:r>
            <a:r>
              <a:rPr lang="ko-KR" altLang="en-US" sz="1400" b="0" spc="-170" dirty="0"/>
              <a:t>고령자 지하철 </a:t>
            </a:r>
            <a:r>
              <a:rPr lang="ko-KR" altLang="en-US" sz="1400" b="0" spc="-170" dirty="0" err="1"/>
              <a:t>이용인원이</a:t>
            </a:r>
            <a:r>
              <a:rPr lang="ko-KR" altLang="en-US" sz="1400" b="0" spc="-170" dirty="0"/>
              <a:t> 많은 구 </a:t>
            </a:r>
            <a:r>
              <a:rPr lang="en-US" altLang="ko-KR" sz="1400" b="0" spc="-170" dirty="0"/>
              <a:t>top5 </a:t>
            </a:r>
            <a:r>
              <a:rPr lang="ko-KR" altLang="en-US" sz="1400" b="0" spc="-170" dirty="0"/>
              <a:t>순위는 변화 없음</a:t>
            </a:r>
            <a:endParaRPr lang="en-US" altLang="ko-KR" sz="1400" b="0" spc="-170" dirty="0"/>
          </a:p>
          <a:p>
            <a:r>
              <a:rPr lang="en-US" altLang="ko-KR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     </a:t>
            </a:r>
            <a:r>
              <a:rPr lang="ko-KR" altLang="en-US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송파구</a:t>
            </a:r>
            <a:r>
              <a:rPr lang="en-US" altLang="ko-KR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강남구</a:t>
            </a:r>
            <a:r>
              <a:rPr lang="en-US" altLang="ko-KR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노원구</a:t>
            </a:r>
            <a:r>
              <a:rPr lang="en-US" altLang="ko-KR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강서구</a:t>
            </a:r>
            <a:r>
              <a:rPr lang="en-US" altLang="ko-KR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4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은평구 순</a:t>
            </a:r>
          </a:p>
        </p:txBody>
      </p:sp>
      <p:sp>
        <p:nvSpPr>
          <p:cNvPr id="31" name="제목 1"/>
          <p:cNvSpPr txBox="1">
            <a:spLocks/>
          </p:cNvSpPr>
          <p:nvPr/>
        </p:nvSpPr>
        <p:spPr>
          <a:xfrm>
            <a:off x="2612206" y="5623319"/>
            <a:ext cx="4680000" cy="7240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algn="ctr"/>
            <a:r>
              <a:rPr lang="ko-KR" altLang="en-US" sz="1400" spc="-17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유동인구와 지하철 이용인원 모두 </a:t>
            </a:r>
            <a:r>
              <a:rPr lang="en-US" altLang="ko-KR" sz="1400" spc="-17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top5</a:t>
            </a:r>
            <a:r>
              <a:rPr lang="ko-KR" altLang="en-US" sz="1400" spc="-17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인 구</a:t>
            </a:r>
          </a:p>
          <a:p>
            <a:pPr algn="ctr"/>
            <a:r>
              <a:rPr lang="ko-KR" altLang="en-US" sz="18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“송파구</a:t>
            </a:r>
            <a:r>
              <a:rPr lang="en-US" altLang="ko-KR" sz="18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강남구</a:t>
            </a:r>
            <a:r>
              <a:rPr lang="en-US" altLang="ko-KR" sz="18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노원구</a:t>
            </a:r>
            <a:r>
              <a:rPr lang="en-US" altLang="ko-KR" sz="18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800" spc="-170" dirty="0">
                <a:solidFill>
                  <a:srgbClr val="903F6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강서구”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B17FD1D5-6D55-084A-BEA6-C598364B5E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42" y="1786344"/>
            <a:ext cx="7960306" cy="285887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6.1</a:t>
            </a:r>
            <a:r>
              <a:rPr lang="en-US" altLang="ko-KR" sz="1800" spc="-150" dirty="0">
                <a:solidFill>
                  <a:srgbClr val="903F6F"/>
                </a:solidFill>
              </a:rPr>
              <a:t>.  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sz="1800" dirty="0" smtClean="0"/>
              <a:t>2019</a:t>
            </a:r>
            <a:r>
              <a:rPr lang="ko-KR" altLang="en-US" sz="1800" dirty="0"/>
              <a:t>년</a:t>
            </a:r>
            <a:r>
              <a:rPr lang="en-US" altLang="ko-KR" sz="1800" dirty="0"/>
              <a:t>, 2020</a:t>
            </a:r>
            <a:r>
              <a:rPr lang="ko-KR" altLang="en-US" sz="1800" dirty="0"/>
              <a:t>년  자치구별 고령자의 유동인구 및 지하철 </a:t>
            </a:r>
            <a:r>
              <a:rPr lang="ko-KR" altLang="en-US" sz="1800" dirty="0" err="1"/>
              <a:t>이용인원</a:t>
            </a:r>
            <a:r>
              <a:rPr lang="ko-KR" altLang="en-US" sz="1800" dirty="0"/>
              <a:t> 비교 </a:t>
            </a:r>
          </a:p>
        </p:txBody>
      </p:sp>
    </p:spTree>
    <p:extLst>
      <p:ext uri="{BB962C8B-B14F-4D97-AF65-F5344CB8AC3E}">
        <p14:creationId xmlns:p14="http://schemas.microsoft.com/office/powerpoint/2010/main" val="3943592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43566" y="1340710"/>
            <a:ext cx="4791141" cy="3941200"/>
            <a:chOff x="4481665" y="1360060"/>
            <a:chExt cx="4994999" cy="430124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428" t="21567" r="26402" b="26584"/>
            <a:stretch/>
          </p:blipFill>
          <p:spPr>
            <a:xfrm>
              <a:off x="4481665" y="1360060"/>
              <a:ext cx="4994999" cy="430124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5240246" y="4422880"/>
              <a:ext cx="665067" cy="22658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31" dirty="0">
                  <a:solidFill>
                    <a:schemeClr val="bg1">
                      <a:lumMod val="95000"/>
                    </a:schemeClr>
                  </a:solidFill>
                </a:rPr>
                <a:t>구로구</a:t>
              </a:r>
              <a:endParaRPr lang="ko-KR" altLang="en-US" sz="65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08561" y="3917392"/>
              <a:ext cx="590214" cy="22658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31" dirty="0">
                  <a:solidFill>
                    <a:schemeClr val="bg1">
                      <a:lumMod val="95000"/>
                    </a:schemeClr>
                  </a:solidFill>
                </a:rPr>
                <a:t>용산구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20396" y="4789350"/>
              <a:ext cx="588842" cy="22658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31" dirty="0">
                  <a:solidFill>
                    <a:schemeClr val="bg1">
                      <a:lumMod val="95000"/>
                    </a:schemeClr>
                  </a:solidFill>
                </a:rPr>
                <a:t>관악구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055517" y="4132421"/>
              <a:ext cx="589596" cy="22658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31" dirty="0">
                  <a:solidFill>
                    <a:schemeClr val="bg1">
                      <a:lumMod val="95000"/>
                    </a:schemeClr>
                  </a:solidFill>
                </a:rPr>
                <a:t>양천구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98775" y="1851798"/>
              <a:ext cx="614036" cy="22658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31" dirty="0">
                  <a:solidFill>
                    <a:schemeClr val="bg1">
                      <a:lumMod val="95000"/>
                    </a:schemeClr>
                  </a:solidFill>
                </a:rPr>
                <a:t>도봉구</a:t>
              </a:r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06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고령자가 많은 자치구 및 지하철역 분석 및 코로나 위험 지역 추출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290206" y="5564190"/>
            <a:ext cx="9324000" cy="1033250"/>
            <a:chOff x="290206" y="5420170"/>
            <a:chExt cx="9324000" cy="1033250"/>
          </a:xfrm>
        </p:grpSpPr>
        <p:sp>
          <p:nvSpPr>
            <p:cNvPr id="33" name="제목 1"/>
            <p:cNvSpPr txBox="1">
              <a:spLocks/>
            </p:cNvSpPr>
            <p:nvPr/>
          </p:nvSpPr>
          <p:spPr>
            <a:xfrm>
              <a:off x="415576" y="5456175"/>
              <a:ext cx="9073260" cy="96124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2400" b="1" kern="1200" spc="-200" baseline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ko-KR" altLang="en-US" sz="1600" dirty="0"/>
                <a:t>집단감염</a:t>
              </a:r>
              <a:r>
                <a:rPr lang="ko-KR" altLang="en-US" sz="1600" b="0" dirty="0"/>
                <a:t>의 발병 인원이 가장 많았던  </a:t>
              </a:r>
              <a:r>
                <a:rPr lang="ko-KR" altLang="en-US" sz="1600" dirty="0"/>
                <a:t>자치구</a:t>
              </a:r>
              <a:r>
                <a:rPr lang="ko-KR" altLang="en-US" sz="1600" b="0" dirty="0"/>
                <a:t> </a:t>
              </a:r>
              <a:r>
                <a:rPr lang="en-US" altLang="ko-KR" sz="1600" b="0" dirty="0">
                  <a:sym typeface="Wingdings" panose="05000000000000000000" pitchFamily="2" charset="2"/>
                </a:rPr>
                <a:t> 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관악구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, 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구로구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, 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용산구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, 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양천구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,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도봉구 </a:t>
              </a:r>
              <a:r>
                <a:rPr lang="ko-KR" altLang="en-US" sz="1600" dirty="0">
                  <a:solidFill>
                    <a:srgbClr val="8C3467"/>
                  </a:solidFill>
                </a:rPr>
                <a:t>순</a:t>
              </a:r>
              <a:endParaRPr lang="en-US" altLang="ko-KR" sz="1600" dirty="0">
                <a:solidFill>
                  <a:srgbClr val="8C3467"/>
                </a:solidFill>
              </a:endParaRPr>
            </a:p>
            <a:p>
              <a:pPr algn="ctr"/>
              <a:r>
                <a:rPr lang="ko-KR" altLang="en-US" sz="1600" dirty="0"/>
                <a:t>집단감염</a:t>
              </a:r>
              <a:r>
                <a:rPr lang="ko-KR" altLang="en-US" sz="1600" b="0" dirty="0"/>
                <a:t>의 발병 인원이 가장 많았던  </a:t>
              </a:r>
              <a:r>
                <a:rPr lang="ko-KR" altLang="en-US" sz="1600" dirty="0"/>
                <a:t>장소 </a:t>
              </a:r>
              <a:r>
                <a:rPr lang="en-US" altLang="ko-KR" sz="1600" b="0" dirty="0">
                  <a:sym typeface="Wingdings" panose="05000000000000000000" pitchFamily="2" charset="2"/>
                </a:rPr>
                <a:t>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용산 이태원 클럽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(139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명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), 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 관악 </a:t>
              </a:r>
              <a:r>
                <a:rPr lang="ko-KR" altLang="en-US" sz="1600" dirty="0" err="1">
                  <a:solidFill>
                    <a:srgbClr val="8C3467"/>
                  </a:solidFill>
                  <a:sym typeface="Wingdings" panose="05000000000000000000" pitchFamily="2" charset="2"/>
                </a:rPr>
                <a:t>리치웨이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(119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명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),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 구로 </a:t>
              </a:r>
              <a:r>
                <a:rPr lang="ko-KR" altLang="en-US" sz="1600" dirty="0" err="1">
                  <a:solidFill>
                    <a:srgbClr val="8C3467"/>
                  </a:solidFill>
                  <a:sym typeface="Wingdings" panose="05000000000000000000" pitchFamily="2" charset="2"/>
                </a:rPr>
                <a:t>콜센터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(95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명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), </a:t>
              </a:r>
              <a:endParaRPr lang="en-US" altLang="ko-KR" sz="1600" dirty="0" smtClean="0">
                <a:solidFill>
                  <a:srgbClr val="8C3467"/>
                </a:solidFill>
                <a:sym typeface="Wingdings" panose="05000000000000000000" pitchFamily="2" charset="2"/>
              </a:endParaRPr>
            </a:p>
            <a:p>
              <a:pPr algn="ctr"/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 </a:t>
              </a:r>
              <a:r>
                <a:rPr lang="en-US" altLang="ko-KR" sz="1600" dirty="0" smtClean="0">
                  <a:solidFill>
                    <a:srgbClr val="8C3467"/>
                  </a:solidFill>
                  <a:sym typeface="Wingdings" panose="05000000000000000000" pitchFamily="2" charset="2"/>
                </a:rPr>
                <a:t>             </a:t>
              </a:r>
              <a:r>
                <a:rPr lang="ko-KR" altLang="en-US" sz="1600" dirty="0" smtClean="0">
                  <a:solidFill>
                    <a:srgbClr val="8C3467"/>
                  </a:solidFill>
                  <a:sym typeface="Wingdings" panose="05000000000000000000" pitchFamily="2" charset="2"/>
                </a:rPr>
                <a:t>도봉 </a:t>
              </a:r>
              <a:r>
                <a:rPr lang="ko-KR" altLang="en-US" sz="1600" dirty="0" err="1">
                  <a:solidFill>
                    <a:srgbClr val="8C3467"/>
                  </a:solidFill>
                  <a:sym typeface="Wingdings" panose="05000000000000000000" pitchFamily="2" charset="2"/>
                </a:rPr>
                <a:t>데이케어센터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(43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명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)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 순</a:t>
              </a:r>
              <a:endParaRPr lang="en-US" altLang="ko-KR" sz="1600" dirty="0">
                <a:solidFill>
                  <a:srgbClr val="8C3467"/>
                </a:solidFill>
              </a:endParaRPr>
            </a:p>
          </p:txBody>
        </p:sp>
        <p:cxnSp>
          <p:nvCxnSpPr>
            <p:cNvPr id="34" name="직선 연결선 33"/>
            <p:cNvCxnSpPr/>
            <p:nvPr/>
          </p:nvCxnSpPr>
          <p:spPr>
            <a:xfrm>
              <a:off x="290206" y="5420170"/>
              <a:ext cx="9324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>
              <a:off x="290206" y="6453420"/>
              <a:ext cx="9324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6.2.  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ko-KR" altLang="en-US" sz="1800" dirty="0" smtClean="0"/>
              <a:t>서울시 </a:t>
            </a:r>
            <a:r>
              <a:rPr lang="ko-KR" altLang="en-US" sz="1800" dirty="0"/>
              <a:t>자치구별 집단감염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수 분석</a:t>
            </a: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5240246" y="1340710"/>
            <a:ext cx="4418030" cy="3941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74283" tIns="37142" rIns="74283" bIns="37142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코로나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확진자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수가 많은 자치구는 </a:t>
            </a:r>
            <a:endParaRPr lang="en-US" altLang="ko-KR" sz="1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/>
              <a:t>강남구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관악구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송파구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강서구</a:t>
            </a:r>
            <a:r>
              <a:rPr lang="en-US" altLang="ko-KR" sz="1400" b="0" dirty="0"/>
              <a:t>, </a:t>
            </a:r>
            <a:r>
              <a:rPr lang="ko-KR" altLang="en-US" sz="1400" b="0" dirty="0"/>
              <a:t>서초구 </a:t>
            </a:r>
            <a:endParaRPr lang="en-US" altLang="ko-KR" sz="1400" b="0" dirty="0"/>
          </a:p>
          <a:p>
            <a:pPr>
              <a:lnSpc>
                <a:spcPct val="150000"/>
              </a:lnSpc>
            </a:pPr>
            <a:endParaRPr lang="en-US" altLang="ko-KR" sz="1400" b="0" dirty="0"/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990033"/>
                </a:solidFill>
              </a:rPr>
              <a:t>코로나 집단감염인원이 많았던 자치구는 </a:t>
            </a:r>
            <a:endParaRPr lang="en-US" altLang="ko-KR" sz="1400" dirty="0">
              <a:solidFill>
                <a:srgbClr val="990033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관악구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구로구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용산구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양천구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도봉구</a:t>
            </a:r>
            <a:endParaRPr lang="en-US" altLang="ko-KR" sz="1400" b="0" dirty="0">
              <a:solidFill>
                <a:schemeClr val="tx1"/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b="0" dirty="0">
                <a:solidFill>
                  <a:schemeClr val="tx1"/>
                </a:solidFill>
                <a:sym typeface="Wingdings" panose="05000000000000000000" pitchFamily="2" charset="2"/>
              </a:rPr>
              <a:t>: </a:t>
            </a:r>
            <a:r>
              <a:rPr lang="ko-KR" altLang="en-US" sz="1400" b="0" dirty="0">
                <a:solidFill>
                  <a:schemeClr val="tx1"/>
                </a:solidFill>
                <a:sym typeface="Wingdings" panose="05000000000000000000" pitchFamily="2" charset="2"/>
              </a:rPr>
              <a:t>용산 이태원 클럽</a:t>
            </a:r>
            <a:r>
              <a:rPr lang="en-US" altLang="ko-KR" sz="1400" b="0" dirty="0">
                <a:solidFill>
                  <a:schemeClr val="tx1"/>
                </a:solidFill>
                <a:sym typeface="Wingdings" panose="05000000000000000000" pitchFamily="2" charset="2"/>
              </a:rPr>
              <a:t>(139</a:t>
            </a:r>
            <a:r>
              <a:rPr lang="ko-KR" altLang="en-US" sz="1400" b="0" dirty="0">
                <a:solidFill>
                  <a:schemeClr val="tx1"/>
                </a:solidFill>
                <a:sym typeface="Wingdings" panose="05000000000000000000" pitchFamily="2" charset="2"/>
              </a:rPr>
              <a:t>명</a:t>
            </a:r>
            <a:r>
              <a:rPr lang="en-US" altLang="ko-KR" sz="1400" b="0" dirty="0">
                <a:solidFill>
                  <a:schemeClr val="tx1"/>
                </a:solidFill>
                <a:sym typeface="Wingdings" panose="05000000000000000000" pitchFamily="2" charset="2"/>
              </a:rPr>
              <a:t>),  </a:t>
            </a:r>
            <a:r>
              <a:rPr lang="ko-KR" altLang="en-US" sz="1400" b="0" dirty="0">
                <a:solidFill>
                  <a:schemeClr val="tx1"/>
                </a:solidFill>
                <a:sym typeface="Wingdings" panose="05000000000000000000" pitchFamily="2" charset="2"/>
              </a:rPr>
              <a:t> 관악 </a:t>
            </a:r>
            <a:r>
              <a:rPr lang="ko-KR" altLang="en-US" sz="14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리치웨이</a:t>
            </a:r>
            <a:r>
              <a:rPr lang="en-US" altLang="ko-KR" sz="1400" b="0" dirty="0">
                <a:solidFill>
                  <a:schemeClr val="tx1"/>
                </a:solidFill>
                <a:sym typeface="Wingdings" panose="05000000000000000000" pitchFamily="2" charset="2"/>
              </a:rPr>
              <a:t>(119</a:t>
            </a:r>
            <a:r>
              <a:rPr lang="ko-KR" altLang="en-US" sz="1400" b="0" dirty="0">
                <a:solidFill>
                  <a:schemeClr val="tx1"/>
                </a:solidFill>
                <a:sym typeface="Wingdings" panose="05000000000000000000" pitchFamily="2" charset="2"/>
              </a:rPr>
              <a:t>명</a:t>
            </a:r>
            <a:r>
              <a:rPr lang="en-US" altLang="ko-KR" sz="1400" b="0" dirty="0">
                <a:solidFill>
                  <a:schemeClr val="tx1"/>
                </a:solidFill>
                <a:sym typeface="Wingdings" panose="05000000000000000000" pitchFamily="2" charset="2"/>
              </a:rPr>
              <a:t>), </a:t>
            </a:r>
            <a:r>
              <a:rPr lang="ko-KR" altLang="en-US" sz="14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US" altLang="ko-KR" sz="1400" b="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b="0" dirty="0" smtClean="0">
                <a:solidFill>
                  <a:schemeClr val="tx1"/>
                </a:solidFill>
                <a:sym typeface="Wingdings" panose="05000000000000000000" pitchFamily="2" charset="2"/>
              </a:rPr>
              <a:t>구로 </a:t>
            </a:r>
            <a:r>
              <a:rPr lang="ko-KR" altLang="en-US" sz="1400" b="0" dirty="0" err="1">
                <a:solidFill>
                  <a:schemeClr val="tx1"/>
                </a:solidFill>
                <a:sym typeface="Wingdings" panose="05000000000000000000" pitchFamily="2" charset="2"/>
              </a:rPr>
              <a:t>콜센터</a:t>
            </a:r>
            <a:r>
              <a:rPr lang="ko-KR" altLang="en-US" sz="1400" b="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US" altLang="ko-KR" sz="1400" b="0" dirty="0">
                <a:solidFill>
                  <a:schemeClr val="tx1"/>
                </a:solidFill>
                <a:sym typeface="Wingdings" panose="05000000000000000000" pitchFamily="2" charset="2"/>
              </a:rPr>
              <a:t>(95</a:t>
            </a:r>
            <a:r>
              <a:rPr lang="ko-KR" altLang="en-US" sz="1400" b="0" dirty="0">
                <a:solidFill>
                  <a:schemeClr val="tx1"/>
                </a:solidFill>
                <a:sym typeface="Wingdings" panose="05000000000000000000" pitchFamily="2" charset="2"/>
              </a:rPr>
              <a:t>명</a:t>
            </a:r>
            <a:r>
              <a:rPr lang="en-US" altLang="ko-KR" sz="1400" b="0" dirty="0">
                <a:solidFill>
                  <a:schemeClr val="tx1"/>
                </a:solidFill>
                <a:sym typeface="Wingdings" panose="05000000000000000000" pitchFamily="2" charset="2"/>
              </a:rPr>
              <a:t>),</a:t>
            </a:r>
            <a:r>
              <a:rPr lang="ko-KR" altLang="en-US" sz="1400" b="0" dirty="0">
                <a:solidFill>
                  <a:schemeClr val="tx1"/>
                </a:solidFill>
                <a:sym typeface="Wingdings" panose="05000000000000000000" pitchFamily="2" charset="2"/>
              </a:rPr>
              <a:t>도봉 </a:t>
            </a:r>
            <a:r>
              <a:rPr lang="ko-KR" altLang="en-US" sz="1400" b="0" dirty="0" err="1">
                <a:solidFill>
                  <a:schemeClr val="tx1"/>
                </a:solidFill>
                <a:sym typeface="Wingdings" panose="05000000000000000000" pitchFamily="2" charset="2"/>
              </a:rPr>
              <a:t>데이케어센터</a:t>
            </a:r>
            <a:r>
              <a:rPr lang="en-US" altLang="ko-KR" sz="1400" b="0" dirty="0">
                <a:solidFill>
                  <a:schemeClr val="tx1"/>
                </a:solidFill>
                <a:sym typeface="Wingdings" panose="05000000000000000000" pitchFamily="2" charset="2"/>
              </a:rPr>
              <a:t>(43</a:t>
            </a:r>
            <a:r>
              <a:rPr lang="ko-KR" altLang="en-US" sz="1400" b="0" dirty="0">
                <a:solidFill>
                  <a:schemeClr val="tx1"/>
                </a:solidFill>
                <a:sym typeface="Wingdings" panose="05000000000000000000" pitchFamily="2" charset="2"/>
              </a:rPr>
              <a:t>명</a:t>
            </a:r>
            <a:r>
              <a:rPr lang="en-US" altLang="ko-KR" sz="1400" b="0" dirty="0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400" b="0" dirty="0">
                <a:solidFill>
                  <a:schemeClr val="tx1"/>
                </a:solidFill>
                <a:sym typeface="Wingdings" panose="05000000000000000000" pitchFamily="2" charset="2"/>
              </a:rPr>
              <a:t> 순</a:t>
            </a:r>
            <a:endParaRPr lang="en-US" altLang="ko-KR" sz="1400" b="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just">
              <a:lnSpc>
                <a:spcPct val="150000"/>
              </a:lnSpc>
            </a:pPr>
            <a:endParaRPr lang="en-US" altLang="ko-KR" sz="1400" b="0" dirty="0">
              <a:solidFill>
                <a:schemeClr val="tx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</a:rPr>
              <a:t>코로나 </a:t>
            </a:r>
            <a:r>
              <a:rPr lang="ko-KR" altLang="en-US" sz="1400" dirty="0" err="1">
                <a:solidFill>
                  <a:schemeClr val="tx1"/>
                </a:solidFill>
              </a:rPr>
              <a:t>확진자</a:t>
            </a:r>
            <a:r>
              <a:rPr lang="ko-KR" altLang="en-US" sz="1400" dirty="0">
                <a:solidFill>
                  <a:schemeClr val="tx1"/>
                </a:solidFill>
              </a:rPr>
              <a:t> 수가 높으면서 집단감염에도 노출되었던 관악구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990033"/>
                </a:solidFill>
              </a:rPr>
              <a:t>: </a:t>
            </a:r>
            <a:r>
              <a:rPr lang="ko-KR" altLang="en-US" sz="1400" dirty="0">
                <a:solidFill>
                  <a:srgbClr val="990033"/>
                </a:solidFill>
              </a:rPr>
              <a:t>지하철 이용인원 많은 </a:t>
            </a:r>
            <a:r>
              <a:rPr lang="en-US" altLang="ko-KR" sz="1400" dirty="0">
                <a:solidFill>
                  <a:srgbClr val="990033"/>
                </a:solidFill>
              </a:rPr>
              <a:t>10</a:t>
            </a:r>
            <a:r>
              <a:rPr lang="ko-KR" altLang="en-US" sz="1400" dirty="0">
                <a:solidFill>
                  <a:srgbClr val="990033"/>
                </a:solidFill>
              </a:rPr>
              <a:t>개 역 </a:t>
            </a:r>
            <a:r>
              <a:rPr lang="en-US" altLang="ko-KR" sz="1400" dirty="0">
                <a:solidFill>
                  <a:srgbClr val="990033"/>
                </a:solidFill>
              </a:rPr>
              <a:t> </a:t>
            </a:r>
            <a:r>
              <a:rPr lang="ko-KR" altLang="en-US" sz="1400" dirty="0">
                <a:solidFill>
                  <a:srgbClr val="990033"/>
                </a:solidFill>
              </a:rPr>
              <a:t>중 </a:t>
            </a:r>
            <a:r>
              <a:rPr lang="en-US" altLang="ko-KR" sz="1400" dirty="0">
                <a:solidFill>
                  <a:srgbClr val="990033"/>
                </a:solidFill>
              </a:rPr>
              <a:t>2</a:t>
            </a:r>
            <a:r>
              <a:rPr lang="ko-KR" altLang="en-US" sz="1400" dirty="0">
                <a:solidFill>
                  <a:srgbClr val="990033"/>
                </a:solidFill>
              </a:rPr>
              <a:t>개</a:t>
            </a:r>
            <a:r>
              <a:rPr lang="en-US" altLang="ko-KR" sz="1400" dirty="0">
                <a:solidFill>
                  <a:srgbClr val="990033"/>
                </a:solidFill>
              </a:rPr>
              <a:t> </a:t>
            </a:r>
            <a:r>
              <a:rPr lang="ko-KR" altLang="en-US" sz="1400" dirty="0">
                <a:solidFill>
                  <a:srgbClr val="990033"/>
                </a:solidFill>
              </a:rPr>
              <a:t>역이 관악구</a:t>
            </a:r>
            <a:r>
              <a:rPr lang="en-US" altLang="ko-KR" sz="1400" dirty="0">
                <a:solidFill>
                  <a:srgbClr val="990033"/>
                </a:solidFill>
              </a:rPr>
              <a:t>(</a:t>
            </a:r>
            <a:r>
              <a:rPr lang="ko-KR" altLang="en-US" sz="1400" dirty="0" err="1">
                <a:solidFill>
                  <a:srgbClr val="990033"/>
                </a:solidFill>
              </a:rPr>
              <a:t>낙성대</a:t>
            </a:r>
            <a:r>
              <a:rPr lang="en-US" altLang="ko-KR" sz="1400" dirty="0">
                <a:solidFill>
                  <a:srgbClr val="990033"/>
                </a:solidFill>
              </a:rPr>
              <a:t>, </a:t>
            </a:r>
            <a:r>
              <a:rPr lang="ko-KR" altLang="en-US" sz="1400" dirty="0">
                <a:solidFill>
                  <a:srgbClr val="990033"/>
                </a:solidFill>
              </a:rPr>
              <a:t>신림</a:t>
            </a:r>
            <a:r>
              <a:rPr lang="en-US" altLang="ko-KR" sz="1400" dirty="0">
                <a:solidFill>
                  <a:srgbClr val="990033"/>
                </a:solidFill>
              </a:rPr>
              <a:t>)</a:t>
            </a:r>
            <a:r>
              <a:rPr lang="ko-KR" altLang="en-US" sz="1400" dirty="0">
                <a:solidFill>
                  <a:srgbClr val="990033"/>
                </a:solidFill>
              </a:rPr>
              <a:t>에  위치함</a:t>
            </a:r>
            <a:r>
              <a:rPr lang="en-US" altLang="ko-KR" sz="1400" dirty="0">
                <a:solidFill>
                  <a:srgbClr val="990033"/>
                </a:solidFill>
              </a:rPr>
              <a:t>.  </a:t>
            </a:r>
            <a:r>
              <a:rPr lang="ko-KR" altLang="en-US" sz="1400" dirty="0">
                <a:solidFill>
                  <a:srgbClr val="990033"/>
                </a:solidFill>
              </a:rPr>
              <a:t>확산 속도가 상대적으로 빠를 수 있다는 우려</a:t>
            </a:r>
            <a:endParaRPr lang="en-US" altLang="ko-KR" sz="1400" dirty="0">
              <a:solidFill>
                <a:srgbClr val="99003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32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199546" y="1285331"/>
            <a:ext cx="4896680" cy="4087939"/>
            <a:chOff x="4425466" y="1694279"/>
            <a:chExt cx="4371985" cy="358643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1" t="8013" r="11539" b="9166"/>
            <a:stretch/>
          </p:blipFill>
          <p:spPr>
            <a:xfrm>
              <a:off x="4425466" y="1694279"/>
              <a:ext cx="4371985" cy="358643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16" name="TextBox 15"/>
            <p:cNvSpPr txBox="1"/>
            <p:nvPr/>
          </p:nvSpPr>
          <p:spPr>
            <a:xfrm>
              <a:off x="7336031" y="2316444"/>
              <a:ext cx="482615" cy="22658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31" dirty="0">
                  <a:solidFill>
                    <a:schemeClr val="bg1">
                      <a:lumMod val="95000"/>
                    </a:schemeClr>
                  </a:solidFill>
                </a:rPr>
                <a:t>노원구</a:t>
              </a:r>
              <a:endParaRPr lang="ko-KR" altLang="en-US" sz="65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881229" y="4066699"/>
              <a:ext cx="527457" cy="226421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31" dirty="0">
                  <a:solidFill>
                    <a:schemeClr val="bg1">
                      <a:lumMod val="95000"/>
                    </a:schemeClr>
                  </a:solidFill>
                </a:rPr>
                <a:t>송파구</a:t>
              </a:r>
              <a:endParaRPr lang="ko-KR" altLang="en-US" sz="650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248170" y="4397778"/>
              <a:ext cx="570476" cy="226587"/>
            </a:xfrm>
            <a:prstGeom prst="round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31" dirty="0">
                  <a:solidFill>
                    <a:schemeClr val="bg1">
                      <a:lumMod val="95000"/>
                    </a:schemeClr>
                  </a:solidFill>
                </a:rPr>
                <a:t>강남구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903178" y="3474363"/>
              <a:ext cx="644340" cy="339484"/>
            </a:xfrm>
            <a:prstGeom prst="flowChartPunchedTap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31" spc="-122" dirty="0">
                  <a:solidFill>
                    <a:schemeClr val="bg1">
                      <a:lumMod val="95000"/>
                    </a:schemeClr>
                  </a:solidFill>
                </a:rPr>
                <a:t>우장산역</a:t>
              </a:r>
              <a:endParaRPr lang="ko-KR" altLang="en-US" sz="650" spc="-122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154256" y="4066698"/>
              <a:ext cx="920674" cy="339484"/>
            </a:xfrm>
            <a:prstGeom prst="flowChartPunchedTap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31" spc="-122" dirty="0" err="1">
                  <a:solidFill>
                    <a:schemeClr val="bg1">
                      <a:lumMod val="95000"/>
                    </a:schemeClr>
                  </a:solidFill>
                </a:rPr>
                <a:t>구로디지털단지역</a:t>
              </a:r>
              <a:endParaRPr lang="ko-KR" altLang="en-US" sz="650" spc="-122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613415" y="1896199"/>
              <a:ext cx="535627" cy="339484"/>
            </a:xfrm>
            <a:prstGeom prst="flowChartPunchedTap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731" spc="-122" dirty="0" err="1">
                  <a:solidFill>
                    <a:schemeClr val="bg1">
                      <a:lumMod val="95000"/>
                    </a:schemeClr>
                  </a:solidFill>
                </a:rPr>
                <a:t>당고개역</a:t>
              </a:r>
              <a:endParaRPr lang="ko-KR" altLang="en-US" sz="650" spc="-122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0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6.3. 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 smtClean="0">
                <a:solidFill>
                  <a:srgbClr val="C7679E"/>
                </a:solidFill>
              </a:rPr>
              <a:t> </a:t>
            </a:r>
            <a:r>
              <a:rPr lang="ko-KR" altLang="en-US" sz="1800" dirty="0"/>
              <a:t>서울시 자치구별 고령자의 지하철 이용이 많은 자치구 분석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06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28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고령자가 많은 자치구 및 지하철역 분석 및 코로나 위험 지역 추출</a:t>
            </a:r>
          </a:p>
        </p:txBody>
      </p:sp>
      <p:grpSp>
        <p:nvGrpSpPr>
          <p:cNvPr id="30" name="그룹 29"/>
          <p:cNvGrpSpPr/>
          <p:nvPr/>
        </p:nvGrpSpPr>
        <p:grpSpPr>
          <a:xfrm>
            <a:off x="290206" y="5564190"/>
            <a:ext cx="9324000" cy="1033250"/>
            <a:chOff x="290206" y="5420170"/>
            <a:chExt cx="9324000" cy="1033250"/>
          </a:xfrm>
        </p:grpSpPr>
        <p:sp>
          <p:nvSpPr>
            <p:cNvPr id="31" name="제목 1"/>
            <p:cNvSpPr txBox="1">
              <a:spLocks/>
            </p:cNvSpPr>
            <p:nvPr/>
          </p:nvSpPr>
          <p:spPr>
            <a:xfrm>
              <a:off x="415576" y="5456175"/>
              <a:ext cx="9073260" cy="96124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2400" b="1" kern="1200" spc="-200" baseline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ko-KR" altLang="en-US" sz="1600" dirty="0"/>
                <a:t>노인</a:t>
              </a:r>
              <a:r>
                <a:rPr lang="ko-KR" altLang="en-US" sz="1600" b="0" dirty="0"/>
                <a:t>의 지하철 이용이 활발한 </a:t>
              </a:r>
              <a:r>
                <a:rPr lang="ko-KR" altLang="en-US" sz="1600" dirty="0"/>
                <a:t>자치구</a:t>
              </a:r>
              <a:r>
                <a:rPr lang="ko-KR" altLang="en-US" sz="1600" b="0" dirty="0"/>
                <a:t> </a:t>
              </a:r>
              <a:r>
                <a:rPr lang="en-US" altLang="ko-KR" sz="1600" b="0" dirty="0">
                  <a:sym typeface="Wingdings" panose="05000000000000000000" pitchFamily="2" charset="2"/>
                </a:rPr>
                <a:t> 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송파구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강남구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노원구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강서구</a:t>
              </a:r>
              <a:r>
                <a:rPr lang="en-US" altLang="ko-KR" sz="1600" dirty="0">
                  <a:solidFill>
                    <a:schemeClr val="tx2">
                      <a:lumMod val="75000"/>
                    </a:schemeClr>
                  </a:solidFill>
                  <a:sym typeface="Wingdings" panose="05000000000000000000" pitchFamily="2" charset="2"/>
                </a:rPr>
                <a:t>, </a:t>
              </a:r>
              <a:r>
                <a:rPr lang="ko-KR" altLang="en-US" sz="1600" dirty="0">
                  <a:solidFill>
                    <a:schemeClr val="tx2">
                      <a:lumMod val="75000"/>
                    </a:schemeClr>
                  </a:solidFill>
                </a:rPr>
                <a:t>은평구 순</a:t>
              </a:r>
              <a:endParaRPr lang="en-US" altLang="ko-KR" sz="1600" dirty="0">
                <a:solidFill>
                  <a:schemeClr val="accent1"/>
                </a:solidFill>
              </a:endParaRPr>
            </a:p>
            <a:p>
              <a:pPr algn="ctr"/>
              <a:r>
                <a:rPr lang="ko-KR" altLang="en-US" sz="1600" dirty="0"/>
                <a:t>노인</a:t>
              </a:r>
              <a:r>
                <a:rPr lang="ko-KR" altLang="en-US" sz="1600" b="0" dirty="0"/>
                <a:t>의 지하철 이용이 활발한 </a:t>
              </a:r>
              <a:r>
                <a:rPr lang="ko-KR" altLang="en-US" sz="1600" dirty="0"/>
                <a:t>지하철역 </a:t>
              </a:r>
              <a:r>
                <a:rPr lang="en-US" altLang="ko-KR" sz="1600" b="0" dirty="0">
                  <a:sym typeface="Wingdings" panose="05000000000000000000" pitchFamily="2" charset="2"/>
                </a:rPr>
                <a:t> 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당고개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,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구로디지털단지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,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우장산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,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낙성대</a:t>
              </a:r>
              <a:r>
                <a:rPr lang="en-US" altLang="ko-KR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, </a:t>
              </a:r>
              <a:r>
                <a:rPr lang="ko-KR" altLang="en-US" sz="1600" dirty="0">
                  <a:solidFill>
                    <a:srgbClr val="8C3467"/>
                  </a:solidFill>
                  <a:sym typeface="Wingdings" panose="05000000000000000000" pitchFamily="2" charset="2"/>
                </a:rPr>
                <a:t>미아 </a:t>
              </a:r>
              <a:r>
                <a:rPr lang="ko-KR" altLang="en-US" sz="1600" dirty="0" smtClean="0">
                  <a:solidFill>
                    <a:srgbClr val="8C3467"/>
                  </a:solidFill>
                  <a:sym typeface="Wingdings" panose="05000000000000000000" pitchFamily="2" charset="2"/>
                </a:rPr>
                <a:t>순</a:t>
              </a:r>
              <a:endParaRPr lang="en-US" altLang="ko-KR" sz="1600" dirty="0">
                <a:solidFill>
                  <a:srgbClr val="8C3467"/>
                </a:solidFill>
              </a:endParaRPr>
            </a:p>
          </p:txBody>
        </p:sp>
        <p:cxnSp>
          <p:nvCxnSpPr>
            <p:cNvPr id="32" name="직선 연결선 31"/>
            <p:cNvCxnSpPr/>
            <p:nvPr/>
          </p:nvCxnSpPr>
          <p:spPr>
            <a:xfrm>
              <a:off x="290206" y="5420170"/>
              <a:ext cx="9324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290206" y="6453420"/>
              <a:ext cx="9324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제목 1"/>
          <p:cNvSpPr txBox="1">
            <a:spLocks/>
          </p:cNvSpPr>
          <p:nvPr/>
        </p:nvSpPr>
        <p:spPr>
          <a:xfrm>
            <a:off x="5268176" y="1285331"/>
            <a:ext cx="4418030" cy="40879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lIns="74283" tIns="37142" rIns="74283" bIns="37142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>
              <a:lnSpc>
                <a:spcPts val="2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서울 외곽 지역으로 갈수록 </a:t>
            </a:r>
            <a:r>
              <a:rPr lang="ko-KR" altLang="en-US" sz="1400" b="0" dirty="0" smtClean="0">
                <a:latin typeface="+mn-ea"/>
              </a:rPr>
              <a:t>고령자의 </a:t>
            </a:r>
            <a:r>
              <a:rPr lang="ko-KR" altLang="en-US" sz="1400" b="0" dirty="0">
                <a:latin typeface="+mn-ea"/>
              </a:rPr>
              <a:t>지하철 </a:t>
            </a:r>
            <a:r>
              <a:rPr lang="ko-KR" altLang="en-US" sz="1400" b="0" dirty="0" smtClean="0">
                <a:latin typeface="+mn-ea"/>
              </a:rPr>
              <a:t>이용 </a:t>
            </a:r>
            <a:r>
              <a:rPr lang="ko-KR" altLang="en-US" sz="1400" b="0" dirty="0">
                <a:latin typeface="+mn-ea"/>
              </a:rPr>
              <a:t>활발한 반면</a:t>
            </a:r>
            <a:r>
              <a:rPr lang="en-US" altLang="ko-KR" sz="1400" b="0" dirty="0">
                <a:latin typeface="+mn-ea"/>
              </a:rPr>
              <a:t>, </a:t>
            </a:r>
            <a:endParaRPr lang="en-US" altLang="ko-KR" sz="1400" b="0" dirty="0" smtClean="0">
              <a:latin typeface="+mn-ea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+mn-ea"/>
              </a:rPr>
              <a:t>도심</a:t>
            </a:r>
            <a:r>
              <a:rPr lang="ko-KR" altLang="en-US" sz="1400" b="0" dirty="0" smtClean="0">
                <a:latin typeface="+mn-ea"/>
              </a:rPr>
              <a:t>으로 갈수록 지하철 이용이 저조해지는 패턴이 발견됨</a:t>
            </a:r>
            <a:endParaRPr lang="en-US" altLang="ko-KR" sz="1400" b="0" dirty="0" smtClean="0">
              <a:latin typeface="+mn-ea"/>
            </a:endParaRPr>
          </a:p>
          <a:p>
            <a:pPr>
              <a:lnSpc>
                <a:spcPts val="2000"/>
              </a:lnSpc>
            </a:pPr>
            <a:endParaRPr lang="en-US" altLang="ko-KR" sz="1400" b="0" dirty="0">
              <a:latin typeface="+mn-ea"/>
            </a:endParaRPr>
          </a:p>
          <a:p>
            <a:pPr>
              <a:lnSpc>
                <a:spcPts val="2000"/>
              </a:lnSpc>
            </a:pPr>
            <a:r>
              <a:rPr lang="ko-KR" altLang="en-US" sz="1400" b="0" dirty="0">
                <a:latin typeface="+mn-ea"/>
              </a:rPr>
              <a:t>자치구별 특성에 따라 크게 </a:t>
            </a:r>
            <a:endParaRPr lang="en-US" altLang="ko-KR" sz="1400" b="0" dirty="0" smtClean="0">
              <a:latin typeface="+mn-ea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 smtClean="0">
                <a:solidFill>
                  <a:srgbClr val="96727C"/>
                </a:solidFill>
                <a:latin typeface="+mn-ea"/>
              </a:rPr>
              <a:t>송파구</a:t>
            </a:r>
            <a:r>
              <a:rPr lang="en-US" altLang="ko-KR" sz="1400" dirty="0" smtClean="0">
                <a:solidFill>
                  <a:srgbClr val="96727C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96727C"/>
                </a:solidFill>
                <a:latin typeface="+mn-ea"/>
              </a:rPr>
              <a:t>강남구</a:t>
            </a:r>
            <a:r>
              <a:rPr lang="ko-KR" altLang="en-US" sz="1400" b="0" dirty="0" smtClean="0">
                <a:latin typeface="+mn-ea"/>
              </a:rPr>
              <a:t>와 </a:t>
            </a:r>
            <a:r>
              <a:rPr lang="ko-KR" altLang="en-US" sz="1400" dirty="0" smtClean="0">
                <a:solidFill>
                  <a:srgbClr val="96727C"/>
                </a:solidFill>
                <a:latin typeface="+mn-ea"/>
              </a:rPr>
              <a:t>강서구</a:t>
            </a:r>
            <a:r>
              <a:rPr lang="en-US" altLang="ko-KR" sz="1400" dirty="0" smtClean="0">
                <a:solidFill>
                  <a:srgbClr val="96727C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rgbClr val="96727C"/>
                </a:solidFill>
                <a:latin typeface="+mn-ea"/>
              </a:rPr>
              <a:t>노원구</a:t>
            </a:r>
            <a:r>
              <a:rPr lang="ko-KR" altLang="en-US" sz="1400" b="0" dirty="0" smtClean="0">
                <a:latin typeface="+mn-ea"/>
              </a:rPr>
              <a:t>로 나누어 볼 수 있음</a:t>
            </a:r>
            <a:endParaRPr lang="en-US" altLang="ko-KR" sz="1400" b="0" dirty="0" smtClean="0">
              <a:latin typeface="+mn-ea"/>
            </a:endParaRPr>
          </a:p>
          <a:p>
            <a:pPr>
              <a:lnSpc>
                <a:spcPts val="2000"/>
              </a:lnSpc>
            </a:pPr>
            <a:endParaRPr lang="en-US" altLang="ko-KR" sz="1400" b="0" dirty="0">
              <a:latin typeface="+mn-ea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+mn-ea"/>
              </a:rPr>
              <a:t>강서구 〮 노원구 </a:t>
            </a:r>
            <a:r>
              <a:rPr lang="en-US" altLang="ko-KR" sz="1400" b="0" dirty="0">
                <a:latin typeface="+mn-ea"/>
              </a:rPr>
              <a:t>: 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특정 역에 </a:t>
            </a:r>
            <a:r>
              <a:rPr lang="ko-KR" altLang="en-US" sz="1400" spc="-122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지하철 이용 편중</a:t>
            </a:r>
            <a:r>
              <a:rPr lang="en-US" altLang="ko-KR" sz="1400" b="0" spc="-122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  </a:t>
            </a:r>
          </a:p>
          <a:p>
            <a:pPr>
              <a:lnSpc>
                <a:spcPts val="2000"/>
              </a:lnSpc>
            </a:pPr>
            <a:r>
              <a:rPr lang="en-US" altLang="ko-KR" sz="1400" b="0" spc="-122" dirty="0">
                <a:latin typeface="+mn-ea"/>
              </a:rPr>
              <a:t>*</a:t>
            </a:r>
            <a:r>
              <a:rPr lang="en-US" altLang="ko-KR" sz="1400" b="0" spc="-122" dirty="0" smtClean="0">
                <a:latin typeface="+mn-ea"/>
              </a:rPr>
              <a:t> </a:t>
            </a:r>
            <a:r>
              <a:rPr lang="ko-KR" altLang="en-US" sz="1400" spc="-122" dirty="0">
                <a:solidFill>
                  <a:schemeClr val="tx1"/>
                </a:solidFill>
                <a:latin typeface="+mn-ea"/>
              </a:rPr>
              <a:t>강서구</a:t>
            </a:r>
            <a:r>
              <a:rPr lang="ko-KR" altLang="en-US" sz="1400" b="0" spc="-122" dirty="0">
                <a:latin typeface="+mn-ea"/>
              </a:rPr>
              <a:t>의 </a:t>
            </a:r>
            <a:r>
              <a:rPr lang="ko-KR" altLang="en-US" sz="1400" b="0" dirty="0">
                <a:latin typeface="+mn-ea"/>
              </a:rPr>
              <a:t>우장산역</a:t>
            </a:r>
            <a:r>
              <a:rPr lang="en-US" altLang="ko-KR" sz="1400" b="0" dirty="0">
                <a:latin typeface="+mn-ea"/>
              </a:rPr>
              <a:t>(7</a:t>
            </a:r>
            <a:r>
              <a:rPr lang="en-US" altLang="ko-KR" sz="1400" b="0" dirty="0"/>
              <a:t>46,115</a:t>
            </a:r>
            <a:r>
              <a:rPr lang="ko-KR" altLang="en-US" sz="1400" b="0" dirty="0"/>
              <a:t>명</a:t>
            </a:r>
            <a:r>
              <a:rPr lang="en-US" altLang="ko-KR" sz="1400" b="0" dirty="0"/>
              <a:t>), </a:t>
            </a:r>
            <a:r>
              <a:rPr lang="ko-KR" altLang="en-US" sz="1400" dirty="0">
                <a:solidFill>
                  <a:schemeClr val="tx1"/>
                </a:solidFill>
              </a:rPr>
              <a:t>노원구</a:t>
            </a:r>
            <a:r>
              <a:rPr lang="ko-KR" altLang="en-US" sz="1400" b="0" dirty="0"/>
              <a:t>의 </a:t>
            </a:r>
            <a:r>
              <a:rPr lang="ko-KR" altLang="en-US" sz="1400" b="0" dirty="0" err="1"/>
              <a:t>당고개역</a:t>
            </a:r>
            <a:r>
              <a:rPr lang="en-US" altLang="ko-KR" sz="1400" b="0" dirty="0"/>
              <a:t>(939,209</a:t>
            </a:r>
            <a:r>
              <a:rPr lang="ko-KR" altLang="en-US" sz="1400" b="0" dirty="0"/>
              <a:t>명</a:t>
            </a:r>
            <a:r>
              <a:rPr lang="en-US" altLang="ko-KR" sz="1400" b="0" dirty="0"/>
              <a:t>)</a:t>
            </a:r>
            <a:endParaRPr lang="en-US" altLang="ko-KR" sz="1400" b="0" dirty="0">
              <a:latin typeface="+mn-ea"/>
            </a:endParaRPr>
          </a:p>
          <a:p>
            <a:pPr marL="278572" indent="-278572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n-ea"/>
              </a:rPr>
              <a:t>노원구</a:t>
            </a:r>
            <a:r>
              <a:rPr lang="ko-KR" altLang="en-US" sz="1400" b="0" dirty="0">
                <a:latin typeface="+mn-ea"/>
              </a:rPr>
              <a:t>의 경우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다른 자치구에 비해 노인 여가 시설 </a:t>
            </a:r>
            <a:r>
              <a:rPr lang="ko-KR" altLang="en-US" sz="1400" b="0" dirty="0" smtClean="0">
                <a:latin typeface="+mn-ea"/>
              </a:rPr>
              <a:t>많음</a:t>
            </a:r>
            <a:endParaRPr lang="en-US" altLang="ko-KR" sz="1400" b="0" dirty="0" smtClean="0">
              <a:latin typeface="+mn-ea"/>
            </a:endParaRPr>
          </a:p>
          <a:p>
            <a:pPr marL="278572" indent="-278572">
              <a:lnSpc>
                <a:spcPts val="2000"/>
              </a:lnSpc>
              <a:buFont typeface="Arial" panose="020B0604020202020204" pitchFamily="34" charset="0"/>
              <a:buChar char="•"/>
            </a:pPr>
            <a:endParaRPr lang="en-US" altLang="ko-KR" sz="1400" b="0" dirty="0">
              <a:latin typeface="+mn-ea"/>
            </a:endParaRPr>
          </a:p>
          <a:p>
            <a:pPr>
              <a:lnSpc>
                <a:spcPts val="2000"/>
              </a:lnSpc>
            </a:pPr>
            <a:r>
              <a:rPr lang="ko-KR" altLang="en-US" sz="1400" dirty="0">
                <a:latin typeface="+mn-ea"/>
              </a:rPr>
              <a:t>강남구 〮 송파구 </a:t>
            </a:r>
            <a:r>
              <a:rPr lang="en-US" altLang="ko-KR" sz="1400" b="0" dirty="0">
                <a:latin typeface="+mn-ea"/>
              </a:rPr>
              <a:t>: </a:t>
            </a:r>
            <a:r>
              <a:rPr lang="ko-KR" altLang="en-US" sz="1400" b="0" dirty="0">
                <a:latin typeface="+mn-ea"/>
              </a:rPr>
              <a:t> </a:t>
            </a:r>
            <a:r>
              <a:rPr lang="ko-KR" altLang="en-US" sz="1400" dirty="0">
                <a:solidFill>
                  <a:schemeClr val="accent2">
                    <a:lumMod val="50000"/>
                  </a:schemeClr>
                </a:solidFill>
                <a:latin typeface="+mn-ea"/>
              </a:rPr>
              <a:t>지하철 이용 고루 분산</a:t>
            </a:r>
            <a:endParaRPr lang="en-US" altLang="ko-KR" sz="1400" dirty="0">
              <a:solidFill>
                <a:schemeClr val="accent2">
                  <a:lumMod val="50000"/>
                </a:schemeClr>
              </a:solidFill>
              <a:latin typeface="+mn-ea"/>
            </a:endParaRPr>
          </a:p>
          <a:p>
            <a:pPr marL="278572" indent="-278572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400" b="0" dirty="0">
                <a:latin typeface="+mn-ea"/>
              </a:rPr>
              <a:t>백화점</a:t>
            </a:r>
            <a:r>
              <a:rPr lang="en-US" altLang="ko-KR" sz="1400" b="0" dirty="0">
                <a:latin typeface="+mn-ea"/>
              </a:rPr>
              <a:t>, </a:t>
            </a:r>
            <a:r>
              <a:rPr lang="ko-KR" altLang="en-US" sz="1400" b="0" dirty="0">
                <a:latin typeface="+mn-ea"/>
              </a:rPr>
              <a:t>대규모 상점 등 상업지구로서의 특성이 강함</a:t>
            </a:r>
            <a:endParaRPr lang="en-US" altLang="ko-KR" sz="1400" b="0" dirty="0">
              <a:latin typeface="+mn-ea"/>
            </a:endParaRPr>
          </a:p>
          <a:p>
            <a:pPr marL="278572" indent="-278572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ko-KR" altLang="en-US" sz="1400" b="0" dirty="0">
                <a:latin typeface="+mn-ea"/>
              </a:rPr>
              <a:t>의료기관 많음</a:t>
            </a:r>
            <a:endParaRPr lang="en-US" altLang="ko-KR" sz="1400" dirty="0">
              <a:solidFill>
                <a:srgbClr val="903F6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31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CB87A6"/>
            </a:gs>
            <a:gs pos="0">
              <a:srgbClr val="903F6F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235551" y="1340710"/>
            <a:ext cx="9433310" cy="4968690"/>
          </a:xfrm>
          <a:prstGeom prst="roundRect">
            <a:avLst>
              <a:gd name="adj" fmla="val 6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연결선 44"/>
          <p:cNvCxnSpPr/>
          <p:nvPr/>
        </p:nvCxnSpPr>
        <p:spPr>
          <a:xfrm>
            <a:off x="655355" y="3736634"/>
            <a:ext cx="192281" cy="0"/>
          </a:xfrm>
          <a:prstGeom prst="line">
            <a:avLst/>
          </a:prstGeom>
          <a:ln>
            <a:solidFill>
              <a:srgbClr val="8C3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240246" y="797451"/>
            <a:ext cx="4536630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600" spc="-100" dirty="0">
                <a:solidFill>
                  <a:schemeClr val="bg1">
                    <a:alpha val="15000"/>
                  </a:schemeClr>
                </a:solidFill>
                <a:latin typeface="Impact" panose="020B0806030902050204" pitchFamily="34" charset="0"/>
              </a:rPr>
              <a:t>COVID-19</a:t>
            </a:r>
            <a:endParaRPr lang="ko-KR" altLang="en-US" sz="6600" spc="-100" dirty="0">
              <a:solidFill>
                <a:schemeClr val="bg1">
                  <a:alpha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9596" y="3079694"/>
            <a:ext cx="7633060" cy="272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000" b="1" spc="-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제언</a:t>
            </a:r>
            <a:endParaRPr lang="en-US" altLang="ko-KR" b="1" spc="-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8C3467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b="1" spc="-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8C3467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7. </a:t>
            </a:r>
            <a:r>
              <a:rPr lang="ko-KR" altLang="en-US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제언 </a:t>
            </a:r>
            <a:r>
              <a:rPr lang="en-US" altLang="ko-KR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향후 활용 방안</a:t>
            </a:r>
          </a:p>
          <a:p>
            <a:pPr>
              <a:lnSpc>
                <a:spcPct val="150000"/>
              </a:lnSpc>
            </a:pPr>
            <a:endParaRPr lang="en-US" altLang="ko-KR" b="1" spc="-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7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350043" y="6007680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35801" y="4557363"/>
            <a:ext cx="3456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kumimoji="0" lang="ko-KR" altLang="en-US" sz="105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출처</a:t>
            </a:r>
            <a:r>
              <a:rPr kumimoji="0" lang="en-US" altLang="ko-KR" sz="105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&lt;</a:t>
            </a:r>
            <a:r>
              <a:rPr kumimoji="0" lang="ko-KR" altLang="en-US" sz="105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포스트코로나 혁신 </a:t>
            </a:r>
            <a:r>
              <a:rPr kumimoji="0" lang="ko-KR" altLang="en-US" sz="105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대시민</a:t>
            </a:r>
            <a:r>
              <a:rPr kumimoji="0" lang="ko-KR" altLang="en-US" sz="105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보고회</a:t>
            </a:r>
            <a:r>
              <a:rPr lang="en-US" altLang="ko-KR" sz="1050" spc="-150" dirty="0"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&gt; </a:t>
            </a:r>
            <a:r>
              <a:rPr kumimoji="0" lang="ko-KR" altLang="en-US" sz="105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서울교통공사</a:t>
            </a:r>
            <a:endParaRPr kumimoji="0" lang="en-US" altLang="ko-KR" sz="105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63" y="1447884"/>
            <a:ext cx="6348687" cy="3088666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207541" y="5384751"/>
            <a:ext cx="9441651" cy="961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30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2023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년 서울지하철 </a:t>
            </a:r>
            <a:r>
              <a:rPr kumimoji="0" lang="en-US" altLang="ko-KR" sz="1800" b="0" i="0" u="none" strike="noStrike" kern="1200" cap="none" spc="-30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1~8</a:t>
            </a:r>
            <a:r>
              <a:rPr kumimoji="0" lang="ko-KR" altLang="en-US" sz="1800" b="0" i="0" u="none" strike="noStrike" kern="1200" cap="none" spc="-30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호선 전 역에 </a:t>
            </a:r>
            <a:endParaRPr kumimoji="0" lang="en-US" altLang="ko-KR" sz="1800" b="0" i="0" u="none" strike="noStrike" kern="1200" cap="none" spc="-300" normalizeH="0" baseline="0" noProof="0" dirty="0">
              <a:ln>
                <a:solidFill>
                  <a:srgbClr val="0944B0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-30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교통카드를 찍지 않고 개찰구를 통과 만 해도 요금이 자동 결제되는 </a:t>
            </a:r>
            <a:endParaRPr kumimoji="0" lang="en-US" altLang="ko-KR" sz="1800" b="0" i="0" u="none" strike="noStrike" kern="1200" cap="none" spc="-300" normalizeH="0" baseline="0" noProof="0" dirty="0">
              <a:ln>
                <a:solidFill>
                  <a:srgbClr val="0944B0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/>
              <a:ea typeface="맑은 고딕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30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‘</a:t>
            </a:r>
            <a:r>
              <a:rPr kumimoji="0" lang="en-US" altLang="ko-KR" sz="1800" b="1" i="0" u="none" strike="noStrike" kern="1200" cap="none" spc="-30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100% </a:t>
            </a:r>
            <a:r>
              <a:rPr kumimoji="0" lang="ko-KR" altLang="en-US" sz="1800" b="1" i="0" u="none" strike="noStrike" kern="1200" cap="none" spc="-300" normalizeH="0" baseline="0" noProof="0" dirty="0" err="1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비접촉식</a:t>
            </a:r>
            <a:r>
              <a:rPr kumimoji="0" lang="en-US" altLang="ko-KR" sz="1800" b="1" i="0" u="none" strike="noStrike" kern="1200" cap="none" spc="-30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(</a:t>
            </a:r>
            <a:r>
              <a:rPr kumimoji="0" lang="en-US" altLang="ko-KR" sz="1800" b="1" i="0" u="none" strike="noStrike" kern="1200" cap="none" spc="-300" normalizeH="0" baseline="0" noProof="0" dirty="0" err="1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Tagless</a:t>
            </a:r>
            <a:r>
              <a:rPr kumimoji="0" lang="en-US" altLang="ko-KR" sz="1800" b="1" i="0" u="none" strike="noStrike" kern="1200" cap="none" spc="-30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) </a:t>
            </a:r>
            <a:r>
              <a:rPr kumimoji="0" lang="ko-KR" altLang="en-US" sz="1800" b="1" i="0" u="none" strike="noStrike" kern="1200" cap="none" spc="-300" normalizeH="0" baseline="0" noProof="0" dirty="0" err="1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게이트</a:t>
            </a:r>
            <a:r>
              <a:rPr kumimoji="0" lang="ko-KR" altLang="en-US" sz="1800" b="1" i="0" u="none" strike="noStrike" kern="1200" cap="none" spc="-30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’  도입 예정</a:t>
            </a:r>
            <a:endParaRPr kumimoji="0" lang="en-US" altLang="ko-KR" sz="1600" b="0" i="0" u="none" strike="noStrike" kern="1200" cap="none" spc="-300" normalizeH="0" baseline="0" noProof="0" dirty="0">
              <a:ln>
                <a:solidFill>
                  <a:srgbClr val="0944B0">
                    <a:shade val="50000"/>
                    <a:alpha val="0"/>
                  </a:srgbClr>
                </a:solidFill>
              </a:ln>
              <a:solidFill>
                <a:srgbClr val="8E3769"/>
              </a:solidFill>
              <a:effectLst/>
              <a:uLnTx/>
              <a:uFillTx/>
              <a:latin typeface="맑은 고딕"/>
              <a:ea typeface="맑은 고딕"/>
              <a:cs typeface="Arial" panose="020B0604020202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301691" y="5301260"/>
            <a:ext cx="7431030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78947" y="6453420"/>
            <a:ext cx="7522156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 smtClean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07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pc="-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제언 </a:t>
            </a:r>
            <a:r>
              <a:rPr lang="en-US" altLang="ko-KR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</a:t>
            </a:r>
            <a:r>
              <a:rPr lang="ko-KR" altLang="en-US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향후 활용 </a:t>
            </a:r>
            <a:r>
              <a:rPr lang="ko-KR" altLang="en-US" spc="-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방안</a:t>
            </a:r>
            <a:endParaRPr lang="ko-KR" altLang="en-US" spc="-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7.1. 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 smtClean="0">
                <a:solidFill>
                  <a:srgbClr val="C7679E"/>
                </a:solidFill>
              </a:rPr>
              <a:t> </a:t>
            </a:r>
            <a:r>
              <a:rPr lang="ko-KR" altLang="en-US" sz="1800" dirty="0"/>
              <a:t>서울 지하철 전 역에 태그리스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Tagless</a:t>
            </a:r>
            <a:r>
              <a:rPr lang="en-US" altLang="ko-KR" sz="1800" dirty="0"/>
              <a:t>) </a:t>
            </a:r>
            <a:r>
              <a:rPr lang="ko-KR" altLang="en-US" sz="1800" dirty="0" err="1"/>
              <a:t>게이트</a:t>
            </a:r>
            <a:r>
              <a:rPr lang="ko-KR" altLang="en-US" sz="1800" dirty="0"/>
              <a:t> 설치</a:t>
            </a:r>
          </a:p>
        </p:txBody>
      </p:sp>
    </p:spTree>
    <p:extLst>
      <p:ext uri="{BB962C8B-B14F-4D97-AF65-F5344CB8AC3E}">
        <p14:creationId xmlns:p14="http://schemas.microsoft.com/office/powerpoint/2010/main" val="234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6350043" y="6007680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맑은 고딕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7850" y="4568042"/>
            <a:ext cx="34564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kumimoji="0" lang="ko-KR" altLang="en-US" sz="105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출처</a:t>
            </a:r>
            <a:r>
              <a:rPr kumimoji="0" lang="en-US" altLang="ko-KR" sz="105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&lt;</a:t>
            </a:r>
            <a:r>
              <a:rPr kumimoji="0" lang="ko-KR" altLang="en-US" sz="105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포스트코로나 혁신 </a:t>
            </a:r>
            <a:r>
              <a:rPr kumimoji="0" lang="ko-KR" altLang="en-US" sz="1050" b="0" i="0" u="none" strike="noStrike" kern="1200" cap="none" spc="-15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대시민</a:t>
            </a:r>
            <a:r>
              <a:rPr kumimoji="0" lang="ko-KR" altLang="en-US" sz="105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보고회</a:t>
            </a:r>
            <a:r>
              <a:rPr lang="en-US" altLang="ko-KR" sz="1050" spc="-150" dirty="0">
                <a:solidFill>
                  <a:prstClr val="white">
                    <a:lumMod val="50000"/>
                  </a:prstClr>
                </a:solidFill>
                <a:latin typeface="맑은 고딕"/>
                <a:ea typeface="맑은 고딕"/>
              </a:rPr>
              <a:t>&gt; </a:t>
            </a:r>
            <a:r>
              <a:rPr kumimoji="0" lang="ko-KR" altLang="en-US" sz="105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서울교통공사</a:t>
            </a:r>
            <a:endParaRPr kumimoji="0" lang="en-US" altLang="ko-KR" sz="105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07541" y="5384751"/>
            <a:ext cx="9441651" cy="961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lvl="0" algn="ctr">
              <a:defRPr/>
            </a:pPr>
            <a:r>
              <a:rPr lang="en-US" altLang="ko-KR" sz="1800" b="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/>
              </a:rPr>
              <a:t>2021</a:t>
            </a:r>
            <a:r>
              <a:rPr lang="ko-KR" altLang="en-US" sz="1800" b="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/>
              </a:rPr>
              <a:t>년부터 </a:t>
            </a:r>
            <a:r>
              <a:rPr lang="ko-KR" altLang="en-US" sz="1800" spc="-300" dirty="0" err="1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맑은 고딕"/>
              </a:rPr>
              <a:t>우대자용</a:t>
            </a:r>
            <a:r>
              <a:rPr lang="ko-KR" altLang="en-US" sz="180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맑은 고딕"/>
              </a:rPr>
              <a:t> 게이트</a:t>
            </a:r>
            <a:r>
              <a:rPr lang="ko-KR" altLang="en-US" sz="1800" b="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chemeClr val="tx1"/>
                </a:solidFill>
                <a:latin typeface="맑은 고딕"/>
              </a:rPr>
              <a:t>에 </a:t>
            </a:r>
            <a:r>
              <a:rPr lang="ko-KR" altLang="en-US" sz="1800" b="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/>
              </a:rPr>
              <a:t>시범운행 실시</a:t>
            </a:r>
            <a:endParaRPr lang="en-US" altLang="ko-KR" sz="1800" b="0" spc="-300" dirty="0">
              <a:ln>
                <a:solidFill>
                  <a:srgbClr val="0944B0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/>
            </a:endParaRPr>
          </a:p>
          <a:p>
            <a:pPr lvl="0" algn="ctr">
              <a:defRPr/>
            </a:pPr>
            <a:endParaRPr lang="en-US" altLang="ko-KR" sz="500" b="0" spc="-300" dirty="0">
              <a:ln>
                <a:solidFill>
                  <a:srgbClr val="0944B0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맑은 고딕"/>
            </a:endParaRPr>
          </a:p>
          <a:p>
            <a:pPr algn="ctr"/>
            <a:r>
              <a:rPr kumimoji="0" lang="en-US" altLang="ko-KR" sz="2000" i="0" u="none" strike="noStrike" kern="1200" cap="none" spc="-30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effectLst/>
                <a:uLnTx/>
                <a:uFillTx/>
                <a:latin typeface="맑은 고딕"/>
                <a:ea typeface="맑은 고딕"/>
              </a:rPr>
              <a:t>▶</a:t>
            </a:r>
            <a:r>
              <a:rPr kumimoji="0" lang="ko-KR" altLang="en-US" sz="2000" i="0" u="none" strike="noStrike" kern="1200" cap="none" spc="-30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 </a:t>
            </a:r>
            <a:r>
              <a:rPr lang="ko-KR" altLang="en-US" sz="200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latin typeface="맑은 고딕"/>
              </a:rPr>
              <a:t>고령자 유동인구</a:t>
            </a:r>
            <a:r>
              <a:rPr lang="en-US" altLang="ko-KR" sz="200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latin typeface="맑은 고딕"/>
              </a:rPr>
              <a:t>,</a:t>
            </a:r>
            <a:r>
              <a:rPr lang="ko-KR" altLang="en-US" sz="200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latin typeface="맑은 고딕"/>
              </a:rPr>
              <a:t> 지하철 </a:t>
            </a:r>
            <a:r>
              <a:rPr lang="ko-KR" altLang="en-US" sz="2000" spc="-300" dirty="0" err="1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latin typeface="맑은 고딕"/>
              </a:rPr>
              <a:t>이용량이</a:t>
            </a:r>
            <a:r>
              <a:rPr lang="ko-KR" altLang="en-US" sz="200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8E3769"/>
                </a:solidFill>
                <a:latin typeface="맑은 고딕"/>
              </a:rPr>
              <a:t> 많은 구</a:t>
            </a:r>
            <a:r>
              <a:rPr lang="ko-KR" altLang="en-US" sz="200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/>
                <a:ea typeface="맑은 고딕"/>
              </a:rPr>
              <a:t>를 </a:t>
            </a:r>
            <a:r>
              <a:rPr kumimoji="0" lang="ko-KR" altLang="en-US" sz="2000" i="0" u="none" strike="noStrike" kern="1200" cap="none" spc="-30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시범 운행 거점으로 제시</a:t>
            </a:r>
            <a:endParaRPr kumimoji="0" lang="en-US" altLang="ko-KR" sz="1800" i="0" u="none" strike="noStrike" kern="1200" cap="none" spc="-300" normalizeH="0" baseline="0" noProof="0" dirty="0">
              <a:ln>
                <a:solidFill>
                  <a:srgbClr val="0944B0">
                    <a:shade val="50000"/>
                    <a:alpha val="0"/>
                  </a:srgbClr>
                </a:solidFill>
              </a:ln>
              <a:solidFill>
                <a:srgbClr val="8E3769"/>
              </a:solidFill>
              <a:effectLst/>
              <a:uLnTx/>
              <a:uFillTx/>
              <a:latin typeface="맑은 고딕"/>
              <a:ea typeface="맑은 고딕"/>
              <a:cs typeface="Arial" panose="020B0604020202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1301691" y="5301260"/>
            <a:ext cx="7431030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278947" y="6453420"/>
            <a:ext cx="7522156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AC0B50AD-148D-7B4C-A136-1295D8FB2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68" y="1455262"/>
            <a:ext cx="6243076" cy="3088666"/>
          </a:xfrm>
          <a:prstGeom prst="rect">
            <a:avLst/>
          </a:prstGeom>
        </p:spPr>
      </p:pic>
      <p:cxnSp>
        <p:nvCxnSpPr>
          <p:cNvPr id="16" name="직선 연결선 15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 smtClean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07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847014" y="188550"/>
            <a:ext cx="756167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800" spc="-400" dirty="0">
                <a:solidFill>
                  <a:schemeClr val="bg1">
                    <a:lumMod val="75000"/>
                  </a:schemeClr>
                </a:solidFill>
              </a:rPr>
              <a:t>제언 </a:t>
            </a:r>
            <a:r>
              <a:rPr lang="en-US" altLang="ko-KR" sz="1800" spc="-4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sz="1800" spc="-400" dirty="0">
                <a:solidFill>
                  <a:schemeClr val="bg1">
                    <a:lumMod val="75000"/>
                  </a:schemeClr>
                </a:solidFill>
              </a:rPr>
              <a:t>향후 활용 </a:t>
            </a:r>
            <a:r>
              <a:rPr lang="ko-KR" altLang="en-US" sz="1800" spc="-400" dirty="0" smtClean="0">
                <a:solidFill>
                  <a:schemeClr val="bg1">
                    <a:lumMod val="75000"/>
                  </a:schemeClr>
                </a:solidFill>
              </a:rPr>
              <a:t>방안</a:t>
            </a:r>
            <a:r>
              <a:rPr lang="en-US" altLang="ko-KR" sz="1800" spc="-400" dirty="0" smtClean="0">
                <a:solidFill>
                  <a:schemeClr val="bg1">
                    <a:lumMod val="75000"/>
                  </a:schemeClr>
                </a:solidFill>
              </a:rPr>
              <a:t>_</a:t>
            </a:r>
            <a:r>
              <a:rPr lang="ko-KR" altLang="en-US" sz="2000" spc="-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태그리스 </a:t>
            </a:r>
            <a:r>
              <a:rPr lang="en-US" altLang="ko-KR" sz="2000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2000" spc="-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Tagless</a:t>
            </a:r>
            <a:r>
              <a:rPr lang="en-US" altLang="ko-KR" sz="2000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)  </a:t>
            </a:r>
            <a:r>
              <a:rPr lang="ko-KR" altLang="en-US" sz="2000" spc="-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게이트</a:t>
            </a:r>
            <a:r>
              <a:rPr lang="ko-KR" altLang="en-US" sz="2000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시범운행 구 </a:t>
            </a:r>
            <a:r>
              <a:rPr lang="ko-KR" altLang="en-US" sz="2000" spc="-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지정</a:t>
            </a:r>
            <a:endParaRPr lang="ko-KR" altLang="en-US" sz="2000" spc="-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7.2. 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 smtClean="0">
                <a:solidFill>
                  <a:srgbClr val="C7679E"/>
                </a:solidFill>
              </a:rPr>
              <a:t> </a:t>
            </a:r>
            <a:r>
              <a:rPr lang="ko-KR" altLang="en-US" sz="1800" dirty="0" smtClean="0"/>
              <a:t>태그리스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Tagless</a:t>
            </a:r>
            <a:r>
              <a:rPr lang="en-US" altLang="ko-KR" sz="1800" dirty="0"/>
              <a:t>) </a:t>
            </a:r>
            <a:r>
              <a:rPr lang="ko-KR" altLang="en-US" sz="1800" dirty="0"/>
              <a:t>우대자용 </a:t>
            </a:r>
            <a:r>
              <a:rPr lang="ko-KR" altLang="en-US" sz="1800" dirty="0" err="1"/>
              <a:t>게이트</a:t>
            </a:r>
            <a:r>
              <a:rPr lang="ko-KR" altLang="en-US" sz="1800" dirty="0"/>
              <a:t> 시범운행 구 </a:t>
            </a:r>
            <a:r>
              <a:rPr lang="ko-KR" altLang="en-US" sz="1800" dirty="0" smtClean="0"/>
              <a:t>지정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11142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 txBox="1">
            <a:spLocks/>
          </p:cNvSpPr>
          <p:nvPr/>
        </p:nvSpPr>
        <p:spPr>
          <a:xfrm>
            <a:off x="257253" y="5377972"/>
            <a:ext cx="9441651" cy="119616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sz="1600" b="0" spc="-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고령자 유동인구가 많고 지하철 이용량이 많았던 </a:t>
            </a:r>
            <a:r>
              <a:rPr lang="en-US" altLang="ko-KR" sz="1600" b="0" spc="-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4</a:t>
            </a:r>
            <a:r>
              <a:rPr lang="ko-KR" altLang="en-US" sz="1600" b="0" spc="-3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구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: 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903F6F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노원구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903F6F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–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903F6F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강서구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903F6F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–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903F6F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송파구</a:t>
            </a:r>
            <a:r>
              <a:rPr kumimoji="0" lang="en-US" altLang="ko-KR" sz="16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903F6F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–</a:t>
            </a:r>
            <a:r>
              <a:rPr kumimoji="0" lang="ko-KR" altLang="en-US" sz="16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903F6F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강남구 순</a:t>
            </a:r>
            <a:endParaRPr kumimoji="0" lang="en-US" altLang="ko-KR" sz="1600" b="1" i="0" u="none" strike="noStrike" kern="1200" cap="none" spc="-150" normalizeH="0" baseline="0" noProof="0" dirty="0">
              <a:ln>
                <a:solidFill>
                  <a:srgbClr val="0944B0">
                    <a:shade val="50000"/>
                    <a:alpha val="0"/>
                  </a:srgbClr>
                </a:solidFill>
              </a:ln>
              <a:solidFill>
                <a:srgbClr val="903F6F"/>
              </a:solidFill>
              <a:effectLst/>
              <a:uLnTx/>
              <a:uFillTx/>
              <a:latin typeface="맑은 고딕"/>
              <a:ea typeface="맑은 고딕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903F6F"/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 </a:t>
            </a:r>
            <a:endParaRPr kumimoji="0" lang="en-US" altLang="ko-KR" sz="900" b="1" i="0" u="none" strike="noStrike" kern="1200" cap="none" spc="-150" normalizeH="0" baseline="0" noProof="0" dirty="0">
              <a:ln>
                <a:solidFill>
                  <a:srgbClr val="0944B0">
                    <a:shade val="50000"/>
                    <a:alpha val="0"/>
                  </a:srgbClr>
                </a:solidFill>
              </a:ln>
              <a:solidFill>
                <a:srgbClr val="903F6F"/>
              </a:solidFill>
              <a:effectLst/>
              <a:uLnTx/>
              <a:uFillTx/>
              <a:latin typeface="맑은 고딕"/>
              <a:ea typeface="맑은 고딕"/>
              <a:cs typeface="Arial" panose="020B0604020202020204" pitchFamily="34" charset="0"/>
            </a:endParaRPr>
          </a:p>
          <a:p>
            <a:pPr lvl="0">
              <a:defRPr/>
            </a:pPr>
            <a:r>
              <a:rPr lang="en-US" altLang="ko-KR" sz="140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latin typeface="맑은 고딕"/>
              </a:rPr>
              <a:t>▶ </a:t>
            </a:r>
            <a:r>
              <a:rPr lang="en-US" altLang="ko-KR" sz="1400" spc="-30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latin typeface="맑은 고딕"/>
              </a:rPr>
              <a:t> 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노원구는 </a:t>
            </a:r>
            <a:r>
              <a:rPr kumimoji="0" lang="ko-KR" altLang="en-US" sz="1400" b="1" i="0" u="none" strike="noStrike" kern="1200" cap="none" spc="-150" normalizeH="0" baseline="0" noProof="0" dirty="0" err="1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당고개역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, 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강서구는 우장산역 우선 설치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 </a:t>
            </a:r>
          </a:p>
          <a:p>
            <a:pPr lvl="0">
              <a:defRPr/>
            </a:pPr>
            <a:r>
              <a:rPr lang="en-US" altLang="ko-KR" sz="140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latin typeface="맑은 고딕"/>
              </a:rPr>
              <a:t>▶ </a:t>
            </a:r>
            <a:r>
              <a:rPr lang="en-US" altLang="ko-KR" sz="1400" spc="-30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latin typeface="맑은 고딕"/>
              </a:rPr>
              <a:t> </a:t>
            </a:r>
            <a:r>
              <a:rPr kumimoji="0" lang="ko-KR" altLang="en-US" sz="1400" b="1" i="0" u="none" strike="noStrike" kern="1200" cap="none" spc="-15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강남구</a:t>
            </a:r>
            <a:r>
              <a:rPr kumimoji="0" lang="en-US" altLang="ko-KR" sz="14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, </a:t>
            </a:r>
            <a:r>
              <a:rPr kumimoji="0" lang="ko-KR" altLang="en-US" sz="1400" b="1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  <a:cs typeface="Arial" panose="020B0604020202020204" pitchFamily="34" charset="0"/>
              </a:rPr>
              <a:t>송파구는 전역 동일하게 설치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205509" y="5377972"/>
            <a:ext cx="9324000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231381" y="6597440"/>
            <a:ext cx="9324000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 smtClean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07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33" name="제목 1"/>
          <p:cNvSpPr txBox="1">
            <a:spLocks/>
          </p:cNvSpPr>
          <p:nvPr/>
        </p:nvSpPr>
        <p:spPr>
          <a:xfrm>
            <a:off x="847014" y="188550"/>
            <a:ext cx="756167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800" spc="-400" dirty="0">
                <a:solidFill>
                  <a:schemeClr val="bg1">
                    <a:lumMod val="75000"/>
                  </a:schemeClr>
                </a:solidFill>
              </a:rPr>
              <a:t>제언 </a:t>
            </a:r>
            <a:r>
              <a:rPr lang="en-US" altLang="ko-KR" sz="1800" spc="-4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sz="1800" spc="-400" dirty="0">
                <a:solidFill>
                  <a:schemeClr val="bg1">
                    <a:lumMod val="75000"/>
                  </a:schemeClr>
                </a:solidFill>
              </a:rPr>
              <a:t>향후 활용 </a:t>
            </a:r>
            <a:r>
              <a:rPr lang="ko-KR" altLang="en-US" sz="1800" spc="-400" dirty="0" smtClean="0">
                <a:solidFill>
                  <a:schemeClr val="bg1">
                    <a:lumMod val="75000"/>
                  </a:schemeClr>
                </a:solidFill>
              </a:rPr>
              <a:t>방안</a:t>
            </a:r>
            <a:r>
              <a:rPr lang="en-US" altLang="ko-KR" sz="1800" spc="-400" dirty="0" smtClean="0">
                <a:solidFill>
                  <a:schemeClr val="bg1">
                    <a:lumMod val="75000"/>
                  </a:schemeClr>
                </a:solidFill>
              </a:rPr>
              <a:t>_</a:t>
            </a:r>
            <a:r>
              <a:rPr lang="ko-KR" altLang="en-US" sz="2000" spc="-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태그리스 </a:t>
            </a:r>
            <a:r>
              <a:rPr lang="en-US" altLang="ko-KR" sz="2000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2000" spc="-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Tagless</a:t>
            </a:r>
            <a:r>
              <a:rPr lang="en-US" altLang="ko-KR" sz="2000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)  </a:t>
            </a:r>
            <a:r>
              <a:rPr lang="ko-KR" altLang="en-US" sz="2000" spc="-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게이트</a:t>
            </a:r>
            <a:r>
              <a:rPr lang="ko-KR" altLang="en-US" sz="2000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시범운행 구 </a:t>
            </a:r>
            <a:r>
              <a:rPr lang="ko-KR" altLang="en-US" sz="2000" spc="-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지정</a:t>
            </a:r>
            <a:endParaRPr lang="ko-KR" altLang="en-US" sz="2000" spc="-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43566" y="1875046"/>
            <a:ext cx="4339181" cy="3079193"/>
            <a:chOff x="205324" y="1674701"/>
            <a:chExt cx="4339181" cy="305047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324" y="1674701"/>
              <a:ext cx="4339181" cy="3050479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13021" y="3016768"/>
              <a:ext cx="3168440" cy="1933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13021" y="2625566"/>
              <a:ext cx="3168440" cy="20275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052378" y="1875046"/>
            <a:ext cx="4508468" cy="3050479"/>
            <a:chOff x="4836348" y="1875046"/>
            <a:chExt cx="4862372" cy="3050479"/>
          </a:xfrm>
        </p:grpSpPr>
        <p:grpSp>
          <p:nvGrpSpPr>
            <p:cNvPr id="2" name="그룹 1">
              <a:extLst>
                <a:ext uri="{FF2B5EF4-FFF2-40B4-BE49-F238E27FC236}">
                  <a16:creationId xmlns="" xmlns:a16="http://schemas.microsoft.com/office/drawing/2014/main" id="{62D62136-65DC-3D4C-96C5-2B7A0167705A}"/>
                </a:ext>
              </a:extLst>
            </p:cNvPr>
            <p:cNvGrpSpPr/>
            <p:nvPr/>
          </p:nvGrpSpPr>
          <p:grpSpPr>
            <a:xfrm>
              <a:off x="4836348" y="1875046"/>
              <a:ext cx="4862372" cy="3050479"/>
              <a:chOff x="271556" y="1660367"/>
              <a:chExt cx="5064434" cy="4494425"/>
            </a:xfrm>
          </p:grpSpPr>
          <p:pic>
            <p:nvPicPr>
              <p:cNvPr id="23" name="그림 22">
                <a:extLst>
                  <a:ext uri="{FF2B5EF4-FFF2-40B4-BE49-F238E27FC236}">
                    <a16:creationId xmlns="" xmlns:a16="http://schemas.microsoft.com/office/drawing/2014/main" id="{4D531C0D-7393-5B42-AEAA-5247D0ACDE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1" t="8013" r="11539" b="9166"/>
              <a:stretch/>
            </p:blipFill>
            <p:spPr>
              <a:xfrm>
                <a:off x="271556" y="1660367"/>
                <a:ext cx="5064434" cy="4494425"/>
              </a:xfrm>
              <a:prstGeom prst="rect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24" name="TextBox 23">
                <a:extLst>
                  <a:ext uri="{FF2B5EF4-FFF2-40B4-BE49-F238E27FC236}">
                    <a16:creationId xmlns="" xmlns:a16="http://schemas.microsoft.com/office/drawing/2014/main" id="{2D05C9E0-6966-5446-906B-1A1171EBC60E}"/>
                  </a:ext>
                </a:extLst>
              </p:cNvPr>
              <p:cNvSpPr txBox="1"/>
              <p:nvPr/>
            </p:nvSpPr>
            <p:spPr>
              <a:xfrm>
                <a:off x="4161501" y="4725180"/>
                <a:ext cx="502664" cy="22658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31" dirty="0">
                    <a:solidFill>
                      <a:schemeClr val="bg1">
                        <a:lumMod val="95000"/>
                      </a:schemeClr>
                    </a:solidFill>
                  </a:rPr>
                  <a:t>송파구</a:t>
                </a:r>
                <a:endParaRPr lang="ko-KR" altLang="en-US" sz="65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="" xmlns:a16="http://schemas.microsoft.com/office/drawing/2014/main" id="{D4A53049-C17B-654F-BEA0-CF05AF9D81D7}"/>
                  </a:ext>
                </a:extLst>
              </p:cNvPr>
              <p:cNvSpPr txBox="1"/>
              <p:nvPr/>
            </p:nvSpPr>
            <p:spPr>
              <a:xfrm>
                <a:off x="3606734" y="5035088"/>
                <a:ext cx="497702" cy="22658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31" dirty="0">
                    <a:solidFill>
                      <a:schemeClr val="bg1">
                        <a:lumMod val="95000"/>
                      </a:schemeClr>
                    </a:solidFill>
                  </a:rPr>
                  <a:t>강남구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CE6FAF2C-7160-F447-BB8B-46353D6AE464}"/>
                  </a:ext>
                </a:extLst>
              </p:cNvPr>
              <p:cNvSpPr txBox="1"/>
              <p:nvPr/>
            </p:nvSpPr>
            <p:spPr>
              <a:xfrm>
                <a:off x="3909242" y="2727550"/>
                <a:ext cx="504519" cy="22658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31" dirty="0">
                    <a:solidFill>
                      <a:schemeClr val="bg1">
                        <a:lumMod val="95000"/>
                      </a:schemeClr>
                    </a:solidFill>
                  </a:rPr>
                  <a:t>노원구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="" xmlns:a16="http://schemas.microsoft.com/office/drawing/2014/main" id="{79FB8ED0-983C-5C4A-8749-432630C26429}"/>
                  </a:ext>
                </a:extLst>
              </p:cNvPr>
              <p:cNvSpPr txBox="1"/>
              <p:nvPr/>
            </p:nvSpPr>
            <p:spPr>
              <a:xfrm>
                <a:off x="427623" y="3815457"/>
                <a:ext cx="564033" cy="226587"/>
              </a:xfrm>
              <a:prstGeom prst="round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31" dirty="0">
                    <a:solidFill>
                      <a:schemeClr val="bg1">
                        <a:lumMod val="95000"/>
                      </a:schemeClr>
                    </a:solidFill>
                  </a:rPr>
                  <a:t>강서구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="" xmlns:a16="http://schemas.microsoft.com/office/drawing/2014/main" id="{BDA703DD-A53E-DB4E-99DB-6F9E95DCB9DF}"/>
                  </a:ext>
                </a:extLst>
              </p:cNvPr>
              <p:cNvSpPr txBox="1"/>
              <p:nvPr/>
            </p:nvSpPr>
            <p:spPr>
              <a:xfrm>
                <a:off x="1047085" y="3888361"/>
                <a:ext cx="644340" cy="339484"/>
              </a:xfrm>
              <a:prstGeom prst="flowChartPunchedTap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31" spc="-122" dirty="0">
                    <a:solidFill>
                      <a:schemeClr val="bg1">
                        <a:lumMod val="95000"/>
                      </a:schemeClr>
                    </a:solidFill>
                  </a:rPr>
                  <a:t>우장산역</a:t>
                </a:r>
                <a:endParaRPr lang="ko-KR" altLang="en-US" sz="650" spc="-122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="" xmlns:a16="http://schemas.microsoft.com/office/drawing/2014/main" id="{58047676-24F9-6246-94AA-4D99C66E4CD8}"/>
                  </a:ext>
                </a:extLst>
              </p:cNvPr>
              <p:cNvSpPr txBox="1"/>
              <p:nvPr/>
            </p:nvSpPr>
            <p:spPr>
              <a:xfrm>
                <a:off x="3641428" y="1758453"/>
                <a:ext cx="535627" cy="339484"/>
              </a:xfrm>
              <a:prstGeom prst="flowChartPunchedTap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731" spc="-122" dirty="0" err="1">
                    <a:solidFill>
                      <a:schemeClr val="bg1">
                        <a:lumMod val="95000"/>
                      </a:schemeClr>
                    </a:solidFill>
                  </a:rPr>
                  <a:t>당고개역</a:t>
                </a:r>
                <a:endParaRPr lang="ko-KR" altLang="en-US" sz="650" spc="-122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="" xmlns:a16="http://schemas.microsoft.com/office/drawing/2014/main" id="{C77B0276-CB2B-FC4B-8998-BC47BFA59D13}"/>
                </a:ext>
              </a:extLst>
            </p:cNvPr>
            <p:cNvSpPr/>
            <p:nvPr/>
          </p:nvSpPr>
          <p:spPr>
            <a:xfrm>
              <a:off x="5562129" y="3424869"/>
              <a:ext cx="758267" cy="218095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33A610A3-16FC-144B-B8AF-F15FCA57C15A}"/>
                </a:ext>
              </a:extLst>
            </p:cNvPr>
            <p:cNvSpPr/>
            <p:nvPr/>
          </p:nvSpPr>
          <p:spPr>
            <a:xfrm>
              <a:off x="8048636" y="1946219"/>
              <a:ext cx="582427" cy="245470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x-none" altLang="en-US"/>
            </a:p>
          </p:txBody>
        </p:sp>
      </p:grp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CCCDABCD-865B-467C-B2C2-F50BC6F57A0C}"/>
              </a:ext>
            </a:extLst>
          </p:cNvPr>
          <p:cNvSpPr/>
          <p:nvPr/>
        </p:nvSpPr>
        <p:spPr>
          <a:xfrm>
            <a:off x="351263" y="1412720"/>
            <a:ext cx="4331484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23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노인들이 가장 많이 이용하는 지하철 역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top3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CCCDABCD-865B-467C-B2C2-F50BC6F57A0C}"/>
              </a:ext>
            </a:extLst>
          </p:cNvPr>
          <p:cNvSpPr/>
          <p:nvPr/>
        </p:nvSpPr>
        <p:spPr>
          <a:xfrm>
            <a:off x="5052378" y="1412720"/>
            <a:ext cx="4508468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23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강서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,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노원구 내 편중된 지하철역 이용 추이</a:t>
            </a:r>
          </a:p>
        </p:txBody>
      </p:sp>
      <p:sp>
        <p:nvSpPr>
          <p:cNvPr id="40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7.2. 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 smtClean="0">
                <a:solidFill>
                  <a:srgbClr val="C7679E"/>
                </a:solidFill>
              </a:rPr>
              <a:t> </a:t>
            </a:r>
            <a:r>
              <a:rPr lang="ko-KR" altLang="en-US" sz="1800" dirty="0" smtClean="0"/>
              <a:t>태그리스</a:t>
            </a:r>
            <a:r>
              <a:rPr lang="en-US" altLang="ko-KR" sz="1800" dirty="0"/>
              <a:t>(</a:t>
            </a:r>
            <a:r>
              <a:rPr lang="en-US" altLang="ko-KR" sz="1800" dirty="0" err="1"/>
              <a:t>Tagless</a:t>
            </a:r>
            <a:r>
              <a:rPr lang="en-US" altLang="ko-KR" sz="1800" dirty="0"/>
              <a:t>) </a:t>
            </a:r>
            <a:r>
              <a:rPr lang="ko-KR" altLang="en-US" sz="1800" dirty="0"/>
              <a:t>우대자용 </a:t>
            </a:r>
            <a:r>
              <a:rPr lang="ko-KR" altLang="en-US" sz="1800" dirty="0" err="1"/>
              <a:t>게이트</a:t>
            </a:r>
            <a:r>
              <a:rPr lang="ko-KR" altLang="en-US" sz="1800" dirty="0"/>
              <a:t> 시범운행 구 </a:t>
            </a:r>
            <a:r>
              <a:rPr lang="ko-KR" altLang="en-US" sz="1800" dirty="0" smtClean="0"/>
              <a:t>지정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07767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57" y="1999607"/>
            <a:ext cx="4333970" cy="2646786"/>
          </a:xfrm>
          <a:prstGeom prst="rect">
            <a:avLst/>
          </a:prstGeom>
        </p:spPr>
      </p:pic>
      <p:sp>
        <p:nvSpPr>
          <p:cNvPr id="11" name="제목 1"/>
          <p:cNvSpPr txBox="1">
            <a:spLocks/>
          </p:cNvSpPr>
          <p:nvPr/>
        </p:nvSpPr>
        <p:spPr>
          <a:xfrm>
            <a:off x="335223" y="5688569"/>
            <a:ext cx="9441651" cy="83685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lvl="0">
              <a:defRPr/>
            </a:pPr>
            <a:r>
              <a:rPr lang="en-US" altLang="ko-KR" sz="1600" b="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latin typeface="맑은 고딕"/>
              </a:rPr>
              <a:t>▶ </a:t>
            </a:r>
            <a:r>
              <a:rPr kumimoji="0" lang="ko-KR" altLang="en-US" sz="1600" i="0" u="none" strike="noStrike" kern="1200" cap="none" spc="-15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노원구</a:t>
            </a:r>
            <a:r>
              <a:rPr kumimoji="0" lang="en-US" altLang="ko-KR" sz="160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, </a:t>
            </a:r>
            <a:r>
              <a:rPr kumimoji="0" lang="ko-KR" altLang="en-US" sz="160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강서구</a:t>
            </a:r>
            <a:r>
              <a:rPr kumimoji="0" lang="en-US" altLang="ko-KR" sz="1600" i="0" u="none" strike="noStrike" kern="1200" cap="none" spc="-15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, </a:t>
            </a:r>
            <a:r>
              <a:rPr kumimoji="0" lang="ko-KR" altLang="en-US" sz="1600" i="0" u="none" strike="noStrike" kern="1200" cap="none" spc="-15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송파구</a:t>
            </a:r>
            <a:r>
              <a:rPr kumimoji="0" lang="en-US" altLang="ko-KR" sz="160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, </a:t>
            </a:r>
            <a:r>
              <a:rPr kumimoji="0" lang="ko-KR" altLang="en-US" sz="160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강남구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모두 </a:t>
            </a:r>
            <a:r>
              <a:rPr kumimoji="0" lang="ko-KR" altLang="en-US" sz="160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effectLst/>
                <a:uLnTx/>
                <a:uFillTx/>
                <a:latin typeface="맑은 고딕"/>
                <a:ea typeface="맑은 고딕"/>
              </a:rPr>
              <a:t>노인 여가시설 많이 보유한</a:t>
            </a:r>
            <a:r>
              <a:rPr kumimoji="0" lang="en-US" altLang="ko-KR" sz="160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effectLst/>
                <a:uLnTx/>
                <a:uFillTx/>
                <a:latin typeface="맑은 고딕"/>
                <a:ea typeface="맑은 고딕"/>
              </a:rPr>
              <a:t> 10</a:t>
            </a:r>
            <a:r>
              <a:rPr kumimoji="0" lang="ko-KR" altLang="en-US" sz="160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effectLst/>
                <a:uLnTx/>
                <a:uFillTx/>
                <a:latin typeface="맑은 고딕"/>
                <a:ea typeface="맑은 고딕"/>
              </a:rPr>
              <a:t>위권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에 </a:t>
            </a:r>
            <a:r>
              <a:rPr kumimoji="0" lang="ko-KR" altLang="en-US" sz="1600" b="0" i="0" u="none" strike="noStrike" kern="1200" cap="none" spc="-15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들어감</a:t>
            </a:r>
            <a:r>
              <a:rPr lang="en-US" altLang="ko-KR" sz="1600" b="0" spc="-30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latin typeface="맑은 고딕"/>
              </a:rPr>
              <a:t> </a:t>
            </a:r>
            <a:endParaRPr lang="en-US" altLang="ko-KR" sz="1600" b="0" spc="-300" dirty="0" smtClean="0">
              <a:ln>
                <a:solidFill>
                  <a:srgbClr val="0944B0">
                    <a:shade val="50000"/>
                    <a:alpha val="0"/>
                  </a:srgbClr>
                </a:solidFill>
              </a:ln>
              <a:solidFill>
                <a:srgbClr val="AD417F"/>
              </a:solidFill>
              <a:latin typeface="맑은 고딕"/>
            </a:endParaRPr>
          </a:p>
          <a:p>
            <a:pPr lvl="0">
              <a:defRPr/>
            </a:pPr>
            <a:r>
              <a:rPr lang="en-US" altLang="ko-KR" sz="1600" b="0" spc="-30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srgbClr val="AD417F"/>
                </a:solidFill>
                <a:latin typeface="맑은 고딕"/>
              </a:rPr>
              <a:t>▶ </a:t>
            </a:r>
            <a:r>
              <a:rPr kumimoji="0" lang="ko-KR" altLang="en-US" sz="1600" b="0" i="0" u="none" strike="noStrike" kern="1200" cap="none" spc="-15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노인 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여가시설과 연계하여 </a:t>
            </a:r>
            <a:r>
              <a:rPr kumimoji="0" lang="ko-KR" altLang="en-US" sz="1600" b="0" i="0" u="none" strike="noStrike" kern="1200" cap="none" spc="-15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태그리스 </a:t>
            </a:r>
            <a:r>
              <a:rPr kumimoji="0" lang="ko-KR" altLang="en-US" sz="1600" b="0" i="0" u="none" strike="noStrike" kern="1200" cap="none" spc="-150" normalizeH="0" baseline="0" noProof="0" dirty="0" err="1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게이트</a:t>
            </a:r>
            <a:r>
              <a:rPr kumimoji="0" lang="ko-KR" altLang="en-US" sz="1600" b="0" i="0" u="none" strike="noStrike" kern="1200" cap="none" spc="-15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 이용을 위한 </a:t>
            </a:r>
            <a:r>
              <a:rPr kumimoji="0" lang="ko-KR" altLang="en-US" sz="1600" i="0" u="none" strike="noStrike" kern="1200" cap="none" spc="-150" normalizeH="0" baseline="0" noProof="0" dirty="0" smtClean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어플리케이션 </a:t>
            </a:r>
            <a:r>
              <a:rPr kumimoji="0" lang="ko-KR" altLang="en-US" sz="160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설치 및 블루투스 사용법 교육</a:t>
            </a:r>
            <a:r>
              <a:rPr kumimoji="0" lang="ko-KR" altLang="en-US" sz="1600" b="0" i="0" u="none" strike="noStrike" kern="1200" cap="none" spc="-150" normalizeH="0" baseline="0" noProof="0" dirty="0">
                <a:ln>
                  <a:solidFill>
                    <a:srgbClr val="0944B0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맑은 고딕"/>
                <a:ea typeface="맑은 고딕"/>
              </a:rPr>
              <a:t>을 실시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024216" y="1412720"/>
            <a:ext cx="4608640" cy="4008417"/>
            <a:chOff x="4424288" y="1429955"/>
            <a:chExt cx="4420576" cy="416877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4288" y="1429955"/>
              <a:ext cx="4420576" cy="4168771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4517130" y="1547758"/>
              <a:ext cx="363680" cy="43128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517130" y="2334435"/>
              <a:ext cx="363680" cy="37440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맑은 고딕"/>
                <a:cs typeface="+mn-cs"/>
              </a:endParaRPr>
            </a:p>
          </p:txBody>
        </p:sp>
      </p:grpSp>
      <p:cxnSp>
        <p:nvCxnSpPr>
          <p:cNvPr id="23" name="직선 연결선 22"/>
          <p:cNvCxnSpPr/>
          <p:nvPr/>
        </p:nvCxnSpPr>
        <p:spPr>
          <a:xfrm>
            <a:off x="335223" y="5688569"/>
            <a:ext cx="9324000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05323" y="6525430"/>
            <a:ext cx="9324000" cy="0"/>
          </a:xfrm>
          <a:prstGeom prst="line">
            <a:avLst/>
          </a:prstGeom>
          <a:ln w="2222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 smtClean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07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847014" y="188550"/>
            <a:ext cx="756167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1800" spc="-400" dirty="0">
                <a:solidFill>
                  <a:schemeClr val="bg1">
                    <a:lumMod val="75000"/>
                  </a:schemeClr>
                </a:solidFill>
              </a:rPr>
              <a:t>제언 </a:t>
            </a:r>
            <a:r>
              <a:rPr lang="en-US" altLang="ko-KR" sz="1800" spc="-400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ko-KR" altLang="en-US" sz="1800" spc="-400" dirty="0">
                <a:solidFill>
                  <a:schemeClr val="bg1">
                    <a:lumMod val="75000"/>
                  </a:schemeClr>
                </a:solidFill>
              </a:rPr>
              <a:t>향후 활용 </a:t>
            </a:r>
            <a:r>
              <a:rPr lang="ko-KR" altLang="en-US" sz="1800" spc="-400" dirty="0" smtClean="0">
                <a:solidFill>
                  <a:schemeClr val="bg1">
                    <a:lumMod val="75000"/>
                  </a:schemeClr>
                </a:solidFill>
              </a:rPr>
              <a:t>방안</a:t>
            </a:r>
            <a:r>
              <a:rPr lang="en-US" altLang="ko-KR" sz="1800" spc="-400" dirty="0" smtClean="0">
                <a:solidFill>
                  <a:schemeClr val="bg1">
                    <a:lumMod val="75000"/>
                  </a:schemeClr>
                </a:solidFill>
              </a:rPr>
              <a:t>_</a:t>
            </a:r>
            <a:r>
              <a:rPr lang="ko-KR" altLang="en-US" sz="2000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노인  여가시설  태그리스 </a:t>
            </a:r>
            <a:r>
              <a:rPr lang="ko-KR" altLang="en-US" sz="2000" spc="-4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게이트</a:t>
            </a:r>
            <a:r>
              <a:rPr lang="en-US" altLang="ko-KR" sz="2000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ko-KR" altLang="en-US" sz="2000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사용 교육 연계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CCCDABCD-865B-467C-B2C2-F50BC6F57A0C}"/>
              </a:ext>
            </a:extLst>
          </p:cNvPr>
          <p:cNvSpPr/>
          <p:nvPr/>
        </p:nvSpPr>
        <p:spPr>
          <a:xfrm>
            <a:off x="274042" y="1476310"/>
            <a:ext cx="4331484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23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200" dirty="0" err="1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모바일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ko-KR" altLang="en-US" sz="1400" b="1" spc="-200" dirty="0" err="1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앱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사용 </a:t>
            </a:r>
            <a:r>
              <a:rPr lang="en-US" altLang="ko-KR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: 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고령층 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이용의 어려움</a:t>
            </a:r>
          </a:p>
        </p:txBody>
      </p:sp>
      <p:sp>
        <p:nvSpPr>
          <p:cNvPr id="4" name="이등변 삼각형 3"/>
          <p:cNvSpPr/>
          <p:nvPr/>
        </p:nvSpPr>
        <p:spPr>
          <a:xfrm rot="5400000">
            <a:off x="4561884" y="2946727"/>
            <a:ext cx="610876" cy="14167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126914" y="692620"/>
            <a:ext cx="83537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>
                <a:solidFill>
                  <a:srgbClr val="903F6F"/>
                </a:solidFill>
              </a:rPr>
              <a:t>7</a:t>
            </a:r>
            <a:r>
              <a:rPr lang="en-US" altLang="ko-KR" sz="1800" spc="-150" dirty="0" smtClean="0">
                <a:solidFill>
                  <a:srgbClr val="903F6F"/>
                </a:solidFill>
              </a:rPr>
              <a:t>.3.  </a:t>
            </a:r>
            <a:r>
              <a:rPr lang="en-US" altLang="ko-KR" sz="1800" dirty="0" smtClean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 smtClean="0">
                <a:solidFill>
                  <a:srgbClr val="C7679E"/>
                </a:solidFill>
              </a:rPr>
              <a:t> </a:t>
            </a:r>
            <a:r>
              <a:rPr lang="ko-KR" altLang="en-US" sz="1800" dirty="0" smtClean="0"/>
              <a:t>노인 </a:t>
            </a:r>
            <a:r>
              <a:rPr lang="ko-KR" altLang="en-US" sz="1800" dirty="0"/>
              <a:t>여가시설을 태그리스 </a:t>
            </a:r>
            <a:r>
              <a:rPr lang="ko-KR" altLang="en-US" sz="1800" dirty="0" err="1"/>
              <a:t>게이트</a:t>
            </a:r>
            <a:r>
              <a:rPr lang="ko-KR" altLang="en-US" sz="1800" dirty="0"/>
              <a:t> 사용 교육장으로 </a:t>
            </a:r>
            <a:r>
              <a:rPr lang="ko-KR" altLang="en-US" sz="1800" dirty="0" smtClean="0"/>
              <a:t>활용 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9899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904413" cy="6858000"/>
          </a:xfrm>
          <a:prstGeom prst="rect">
            <a:avLst/>
          </a:prstGeom>
          <a:solidFill>
            <a:srgbClr val="903F6F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액자 1"/>
          <p:cNvSpPr/>
          <p:nvPr/>
        </p:nvSpPr>
        <p:spPr>
          <a:xfrm>
            <a:off x="307561" y="296565"/>
            <a:ext cx="9289290" cy="6264870"/>
          </a:xfrm>
          <a:prstGeom prst="frame">
            <a:avLst>
              <a:gd name="adj1" fmla="val 4056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867381" y="3161235"/>
            <a:ext cx="4169651" cy="561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80000"/>
              </a:lnSpc>
              <a:spcAft>
                <a:spcPts val="700"/>
              </a:spcAft>
            </a:pPr>
            <a:r>
              <a:rPr lang="ko-KR" altLang="en-US" sz="3600" b="1" spc="-300" dirty="0" smtClean="0">
                <a:ln w="31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  <a:endParaRPr lang="en-US" altLang="ko-KR" sz="3600" b="1" spc="-300" dirty="0">
              <a:ln w="3175"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-윤고딕340" panose="02030504000101010101" pitchFamily="18" charset="-127"/>
              <a:ea typeface="-윤고딕34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30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CB87A6"/>
            </a:gs>
            <a:gs pos="0">
              <a:srgbClr val="903F6F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235551" y="1340710"/>
            <a:ext cx="9433310" cy="4968690"/>
          </a:xfrm>
          <a:prstGeom prst="roundRect">
            <a:avLst>
              <a:gd name="adj" fmla="val 6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240246" y="797451"/>
            <a:ext cx="4536630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600" spc="-100" dirty="0">
                <a:solidFill>
                  <a:schemeClr val="bg1">
                    <a:alpha val="15000"/>
                  </a:schemeClr>
                </a:solidFill>
                <a:latin typeface="Impact" panose="020B0806030902050204" pitchFamily="34" charset="0"/>
              </a:rPr>
              <a:t>COVID-19</a:t>
            </a:r>
            <a:endParaRPr lang="ko-KR" altLang="en-US" sz="6600" spc="-100" dirty="0">
              <a:solidFill>
                <a:schemeClr val="bg1">
                  <a:alpha val="1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59596" y="3079694"/>
            <a:ext cx="7633060" cy="27256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000" b="1" spc="-4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개요</a:t>
            </a:r>
            <a:endParaRPr lang="en-US" altLang="ko-KR" b="1" spc="-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8C3467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endParaRPr lang="en-US" altLang="ko-KR" b="1" spc="-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8C3467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주제  </a:t>
            </a:r>
            <a:r>
              <a:rPr lang="ko-KR" altLang="en-US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및 선정 배경</a:t>
            </a:r>
          </a:p>
          <a:p>
            <a:pPr>
              <a:lnSpc>
                <a:spcPct val="150000"/>
              </a:lnSpc>
            </a:pPr>
            <a:r>
              <a:rPr lang="ko-KR" altLang="en-US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데이터 </a:t>
            </a:r>
            <a:r>
              <a:rPr lang="ko-KR" altLang="en-US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소개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55355" y="3736634"/>
            <a:ext cx="192281" cy="0"/>
          </a:xfrm>
          <a:prstGeom prst="line">
            <a:avLst/>
          </a:prstGeom>
          <a:ln>
            <a:solidFill>
              <a:srgbClr val="8C3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31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1063916" y="1489722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CB87A6"/>
              </a:gs>
              <a:gs pos="100000">
                <a:srgbClr val="D8B6C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dirty="0">
                <a:solidFill>
                  <a:schemeClr val="bg1"/>
                </a:solidFill>
                <a:latin typeface="+mj-ea"/>
              </a:rPr>
              <a:t>서울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7381" y="5028585"/>
            <a:ext cx="8629650" cy="773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Aft>
                <a:spcPts val="700"/>
              </a:spcAft>
            </a:pPr>
            <a:r>
              <a:rPr lang="ko-KR" altLang="en-US" sz="2400" b="1" spc="-400" dirty="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41000">
                      <a:schemeClr val="tx1">
                        <a:lumMod val="65000"/>
                        <a:lumOff val="35000"/>
                      </a:schemeClr>
                    </a:gs>
                  </a:gsLst>
                  <a:lin ang="0" scaled="1"/>
                  <a:tileRect/>
                </a:gradFill>
                <a:latin typeface="+mn-ea"/>
              </a:rPr>
              <a:t>포스트 코로나 시대</a:t>
            </a:r>
            <a:r>
              <a:rPr lang="en-US" altLang="ko-KR" sz="2400" b="1" spc="-400" dirty="0" smtClean="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  <a:gs pos="41000">
                      <a:schemeClr val="tx1">
                        <a:lumMod val="65000"/>
                        <a:lumOff val="35000"/>
                      </a:schemeClr>
                    </a:gs>
                  </a:gsLst>
                  <a:lin ang="0" scaled="1"/>
                  <a:tileRect/>
                </a:gradFill>
                <a:latin typeface="+mn-ea"/>
              </a:rPr>
              <a:t>, </a:t>
            </a:r>
            <a:r>
              <a:rPr lang="ko-KR" altLang="en-US" sz="2400" b="1" spc="-400" dirty="0" smtClean="0">
                <a:gradFill flip="none" rotWithShape="1">
                  <a:gsLst>
                    <a:gs pos="0">
                      <a:srgbClr val="D991AF"/>
                    </a:gs>
                    <a:gs pos="100000">
                      <a:srgbClr val="C25A95"/>
                    </a:gs>
                    <a:gs pos="41000">
                      <a:srgbClr val="903F6F"/>
                    </a:gs>
                  </a:gsLst>
                  <a:lin ang="0" scaled="1"/>
                  <a:tileRect/>
                </a:gradFill>
                <a:latin typeface="+mn-ea"/>
              </a:rPr>
              <a:t>고령자의 </a:t>
            </a:r>
            <a:r>
              <a:rPr lang="ko-KR" altLang="en-US" sz="2400" b="1" spc="-400" dirty="0">
                <a:gradFill flip="none" rotWithShape="1">
                  <a:gsLst>
                    <a:gs pos="0">
                      <a:srgbClr val="D991AF"/>
                    </a:gs>
                    <a:gs pos="100000">
                      <a:srgbClr val="C25A95"/>
                    </a:gs>
                    <a:gs pos="41000">
                      <a:srgbClr val="903F6F"/>
                    </a:gs>
                  </a:gsLst>
                  <a:lin ang="0" scaled="1"/>
                  <a:tileRect/>
                </a:gradFill>
                <a:latin typeface="+mn-ea"/>
              </a:rPr>
              <a:t>안전한 이동을 위한 </a:t>
            </a:r>
            <a:endParaRPr lang="en-US" altLang="ko-KR" sz="2400" b="1" spc="-400" dirty="0">
              <a:gradFill flip="none" rotWithShape="1">
                <a:gsLst>
                  <a:gs pos="0">
                    <a:srgbClr val="D991AF"/>
                  </a:gs>
                  <a:gs pos="100000">
                    <a:srgbClr val="C25A95"/>
                  </a:gs>
                  <a:gs pos="41000">
                    <a:srgbClr val="903F6F"/>
                  </a:gs>
                </a:gsLst>
                <a:lin ang="0" scaled="1"/>
                <a:tileRect/>
              </a:gradFill>
              <a:latin typeface="+mn-ea"/>
            </a:endParaRPr>
          </a:p>
          <a:p>
            <a:pPr algn="ctr">
              <a:lnSpc>
                <a:spcPct val="80000"/>
              </a:lnSpc>
              <a:spcAft>
                <a:spcPts val="700"/>
              </a:spcAft>
            </a:pPr>
            <a:r>
              <a:rPr lang="ko-KR" altLang="en-US" sz="2400" b="1" spc="-400" dirty="0">
                <a:gradFill flip="none" rotWithShape="1">
                  <a:gsLst>
                    <a:gs pos="0">
                      <a:srgbClr val="D991AF"/>
                    </a:gs>
                    <a:gs pos="100000">
                      <a:srgbClr val="C25A95"/>
                    </a:gs>
                    <a:gs pos="41000">
                      <a:srgbClr val="903F6F"/>
                    </a:gs>
                  </a:gsLst>
                  <a:lin ang="0" scaled="1"/>
                  <a:tileRect/>
                </a:gradFill>
                <a:latin typeface="+mn-ea"/>
              </a:rPr>
              <a:t>서울시 </a:t>
            </a:r>
            <a:r>
              <a:rPr lang="ko-KR" altLang="en-US" sz="2400" b="1" spc="-400" dirty="0" smtClean="0">
                <a:gradFill flip="none" rotWithShape="1">
                  <a:gsLst>
                    <a:gs pos="0">
                      <a:srgbClr val="D991AF"/>
                    </a:gs>
                    <a:gs pos="100000">
                      <a:srgbClr val="C25A95"/>
                    </a:gs>
                    <a:gs pos="41000">
                      <a:srgbClr val="903F6F"/>
                    </a:gs>
                  </a:gsLst>
                  <a:lin ang="0" scaled="1"/>
                  <a:tileRect/>
                </a:gradFill>
                <a:latin typeface="+mn-ea"/>
              </a:rPr>
              <a:t>자치구</a:t>
            </a:r>
            <a:r>
              <a:rPr lang="en-US" altLang="ko-KR" sz="2400" b="1" spc="-400" dirty="0" smtClean="0">
                <a:gradFill flip="none" rotWithShape="1">
                  <a:gsLst>
                    <a:gs pos="0">
                      <a:srgbClr val="D991AF"/>
                    </a:gs>
                    <a:gs pos="100000">
                      <a:srgbClr val="C25A95"/>
                    </a:gs>
                    <a:gs pos="41000">
                      <a:srgbClr val="903F6F"/>
                    </a:gs>
                  </a:gsLst>
                  <a:lin ang="0" scaled="1"/>
                  <a:tileRect/>
                </a:gradFill>
                <a:latin typeface="+mn-ea"/>
              </a:rPr>
              <a:t>,</a:t>
            </a:r>
            <a:r>
              <a:rPr lang="ko-KR" altLang="en-US" sz="2400" b="1" spc="-400" dirty="0" smtClean="0">
                <a:gradFill flip="none" rotWithShape="1">
                  <a:gsLst>
                    <a:gs pos="0">
                      <a:srgbClr val="D991AF"/>
                    </a:gs>
                    <a:gs pos="100000">
                      <a:srgbClr val="C25A95"/>
                    </a:gs>
                    <a:gs pos="41000">
                      <a:srgbClr val="903F6F"/>
                    </a:gs>
                  </a:gsLst>
                  <a:lin ang="0" scaled="1"/>
                  <a:tileRect/>
                </a:gradFill>
                <a:latin typeface="+mn-ea"/>
              </a:rPr>
              <a:t> 지하철 </a:t>
            </a:r>
            <a:r>
              <a:rPr lang="ko-KR" altLang="en-US" sz="2400" b="1" spc="-400" dirty="0" err="1" smtClean="0">
                <a:gradFill flip="none" rotWithShape="1">
                  <a:gsLst>
                    <a:gs pos="0">
                      <a:srgbClr val="D991AF"/>
                    </a:gs>
                    <a:gs pos="100000">
                      <a:srgbClr val="C25A95"/>
                    </a:gs>
                    <a:gs pos="41000">
                      <a:srgbClr val="903F6F"/>
                    </a:gs>
                  </a:gsLst>
                  <a:lin ang="0" scaled="1"/>
                  <a:tileRect/>
                </a:gradFill>
                <a:latin typeface="+mn-ea"/>
              </a:rPr>
              <a:t>역별</a:t>
            </a:r>
            <a:r>
              <a:rPr lang="ko-KR" altLang="en-US" sz="2400" b="1" spc="-400" dirty="0" smtClean="0">
                <a:gradFill flip="none" rotWithShape="1">
                  <a:gsLst>
                    <a:gs pos="0">
                      <a:srgbClr val="D991AF"/>
                    </a:gs>
                    <a:gs pos="100000">
                      <a:srgbClr val="C25A95"/>
                    </a:gs>
                    <a:gs pos="41000">
                      <a:srgbClr val="903F6F"/>
                    </a:gs>
                  </a:gsLst>
                  <a:lin ang="0" scaled="1"/>
                  <a:tileRect/>
                </a:gradFill>
                <a:latin typeface="+mn-ea"/>
              </a:rPr>
              <a:t> 이동행태 및 교통 데이터 분석</a:t>
            </a:r>
            <a:endParaRPr lang="en-US" altLang="ko-KR" sz="2400" b="1" spc="-500" dirty="0">
              <a:solidFill>
                <a:srgbClr val="8C3467"/>
              </a:solidFill>
              <a:latin typeface="+mn-ea"/>
            </a:endParaRPr>
          </a:p>
        </p:txBody>
      </p:sp>
      <p:sp>
        <p:nvSpPr>
          <p:cNvPr id="8" name="아래쪽 화살표 7"/>
          <p:cNvSpPr/>
          <p:nvPr/>
        </p:nvSpPr>
        <p:spPr>
          <a:xfrm>
            <a:off x="3937312" y="3842425"/>
            <a:ext cx="2029788" cy="594715"/>
          </a:xfrm>
          <a:prstGeom prst="downArrow">
            <a:avLst>
              <a:gd name="adj1" fmla="val 69459"/>
              <a:gd name="adj2" fmla="val 50000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847014" y="196955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주제 </a:t>
            </a:r>
            <a:r>
              <a:rPr lang="ko-KR" altLang="en-US" spc="-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및 선정 </a:t>
            </a:r>
            <a:r>
              <a:rPr lang="ko-KR" altLang="en-US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배경</a:t>
            </a:r>
          </a:p>
        </p:txBody>
      </p:sp>
      <p:sp>
        <p:nvSpPr>
          <p:cNvPr id="10" name="타원 9"/>
          <p:cNvSpPr/>
          <p:nvPr/>
        </p:nvSpPr>
        <p:spPr>
          <a:xfrm>
            <a:off x="4052206" y="1489722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C7679E"/>
              </a:gs>
              <a:gs pos="100000">
                <a:srgbClr val="CB87A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dirty="0">
                <a:solidFill>
                  <a:schemeClr val="bg1"/>
                </a:solidFill>
                <a:latin typeface="+mj-ea"/>
              </a:rPr>
              <a:t>노인인구</a:t>
            </a:r>
            <a:endParaRPr lang="en-US" altLang="ko-KR" sz="2400" b="1" spc="-30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en-US" altLang="ko-KR" sz="2200" b="1" spc="-400" dirty="0">
                <a:solidFill>
                  <a:schemeClr val="bg1"/>
                </a:solidFill>
                <a:latin typeface="+mj-ea"/>
              </a:rPr>
              <a:t>(</a:t>
            </a:r>
            <a:r>
              <a:rPr lang="ko-KR" altLang="en-US" sz="2200" b="1" spc="-400" dirty="0">
                <a:solidFill>
                  <a:schemeClr val="bg1"/>
                </a:solidFill>
                <a:latin typeface="+mj-ea"/>
              </a:rPr>
              <a:t>고령자</a:t>
            </a:r>
            <a:r>
              <a:rPr lang="en-US" altLang="ko-KR" sz="2200" b="1" spc="-400" dirty="0">
                <a:solidFill>
                  <a:schemeClr val="bg1"/>
                </a:solidFill>
                <a:latin typeface="+mj-ea"/>
              </a:rPr>
              <a:t>)</a:t>
            </a:r>
            <a:endParaRPr lang="ko-KR" altLang="en-US" sz="2200" spc="-400" dirty="0">
              <a:solidFill>
                <a:schemeClr val="bg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033272" y="1484730"/>
            <a:ext cx="1800000" cy="1800000"/>
          </a:xfrm>
          <a:prstGeom prst="ellipse">
            <a:avLst/>
          </a:prstGeom>
          <a:gradFill flip="none" rotWithShape="1">
            <a:gsLst>
              <a:gs pos="0">
                <a:srgbClr val="C7679E"/>
              </a:gs>
              <a:gs pos="100000">
                <a:srgbClr val="AD417F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spc="-300" dirty="0">
                <a:solidFill>
                  <a:schemeClr val="bg1"/>
                </a:solidFill>
                <a:latin typeface="+mj-ea"/>
              </a:rPr>
              <a:t>지하철</a:t>
            </a:r>
            <a:endParaRPr lang="ko-KR" altLang="en-US" sz="2200" spc="-300" dirty="0">
              <a:solidFill>
                <a:schemeClr val="bg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2389" y="4963195"/>
            <a:ext cx="180087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Aft>
                <a:spcPts val="700"/>
              </a:spcAft>
            </a:pPr>
            <a:r>
              <a:rPr lang="en-US" altLang="ko-KR" sz="9600" b="1" spc="-400" dirty="0">
                <a:gradFill flip="none" rotWithShape="1">
                  <a:gsLst>
                    <a:gs pos="0">
                      <a:srgbClr val="D991AF"/>
                    </a:gs>
                    <a:gs pos="100000">
                      <a:srgbClr val="C25A95"/>
                    </a:gs>
                    <a:gs pos="41000">
                      <a:srgbClr val="903F6F"/>
                    </a:gs>
                  </a:gsLst>
                  <a:lin ang="0" scaled="1"/>
                  <a:tileRect/>
                </a:gra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“ </a:t>
            </a:r>
            <a:endParaRPr lang="en-US" altLang="ko-KR" sz="9600" b="1" spc="-500" dirty="0">
              <a:solidFill>
                <a:srgbClr val="8C3467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781151" y="4941210"/>
            <a:ext cx="1800872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Aft>
                <a:spcPts val="700"/>
              </a:spcAft>
            </a:pPr>
            <a:r>
              <a:rPr lang="en-US" altLang="ko-KR" sz="9600" b="1" spc="-400" dirty="0">
                <a:gradFill flip="none" rotWithShape="1">
                  <a:gsLst>
                    <a:gs pos="0">
                      <a:srgbClr val="D991AF"/>
                    </a:gs>
                    <a:gs pos="100000">
                      <a:srgbClr val="C25A95"/>
                    </a:gs>
                    <a:gs pos="41000">
                      <a:srgbClr val="903F6F"/>
                    </a:gs>
                  </a:gsLst>
                  <a:lin ang="0" scaled="1"/>
                  <a:tileRect/>
                </a:gra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rPr>
              <a:t>” </a:t>
            </a:r>
            <a:endParaRPr lang="en-US" altLang="ko-KR" sz="9600" b="1" spc="-500" dirty="0">
              <a:solidFill>
                <a:srgbClr val="8C3467"/>
              </a:solidFill>
              <a:latin typeface="Arial Unicode MS" panose="020B0604020202020204" pitchFamily="50" charset="-127"/>
              <a:ea typeface="Arial Unicode MS" panose="020B0604020202020204" pitchFamily="50" charset="-127"/>
              <a:cs typeface="Arial Unicode MS" panose="020B06040202020202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700" b="1" spc="-100" dirty="0" smtClean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00</a:t>
            </a:r>
            <a:endParaRPr lang="ko-KR" altLang="en-US" sz="47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43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305545" y="3105049"/>
            <a:ext cx="8535201" cy="1188053"/>
            <a:chOff x="504204" y="4593190"/>
            <a:chExt cx="8535201" cy="1188053"/>
          </a:xfrm>
        </p:grpSpPr>
        <p:sp>
          <p:nvSpPr>
            <p:cNvPr id="6" name="대각선 방향의 모서리가 잘린 사각형 5"/>
            <p:cNvSpPr/>
            <p:nvPr/>
          </p:nvSpPr>
          <p:spPr>
            <a:xfrm>
              <a:off x="504204" y="4593243"/>
              <a:ext cx="2448000" cy="1188000"/>
            </a:xfrm>
            <a:prstGeom prst="snip2DiagRect">
              <a:avLst/>
            </a:prstGeom>
            <a:solidFill>
              <a:schemeClr val="bg1"/>
            </a:solidFill>
            <a:ln>
              <a:solidFill>
                <a:srgbClr val="E8CA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903F6F"/>
                  </a:solidFill>
                </a:rPr>
                <a:t>한국교통안전공단</a:t>
              </a:r>
              <a:endPara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903F6F"/>
                </a:solidFill>
              </a:endParaRPr>
            </a:p>
            <a:p>
              <a:pPr algn="ctr"/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25A95"/>
                  </a:solidFill>
                </a:rPr>
                <a:t>교통카드</a:t>
              </a:r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25A95"/>
                  </a:solidFill>
                </a:rPr>
                <a:t> </a:t>
              </a:r>
              <a:r>
                <a:rPr lang="ko-KR" altLang="en-US" sz="16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25A95"/>
                  </a:solidFill>
                </a:rPr>
                <a:t>빅데이터</a:t>
              </a:r>
              <a:endPara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25A95"/>
                </a:solidFill>
              </a:endParaRPr>
            </a:p>
          </p:txBody>
        </p:sp>
        <p:sp>
          <p:nvSpPr>
            <p:cNvPr id="9" name="대각선 방향의 모서리가 잘린 사각형 8"/>
            <p:cNvSpPr/>
            <p:nvPr/>
          </p:nvSpPr>
          <p:spPr>
            <a:xfrm>
              <a:off x="3285242" y="4593190"/>
              <a:ext cx="5754163" cy="1188053"/>
            </a:xfrm>
            <a:prstGeom prst="snip2Diag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342900" indent="-342900">
                <a:buFontTx/>
                <a:buAutoNum type="arabicPeriod"/>
              </a:pPr>
              <a:r>
                <a:rPr lang="en-US" altLang="ko-KR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DW_USER_TYPE, </a:t>
              </a:r>
              <a:r>
                <a:rPr lang="ko-KR" altLang="en-US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이용자유형 데이터</a:t>
              </a:r>
              <a:endParaRPr lang="en-US" altLang="ko-KR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en-US" altLang="ko-KR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DM_STTN_T, </a:t>
              </a:r>
              <a:r>
                <a:rPr lang="ko-KR" altLang="en-US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정류장 데이터</a:t>
              </a:r>
              <a:endParaRPr lang="en-US" altLang="ko-KR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342900" indent="-342900">
                <a:buFontTx/>
                <a:buAutoNum type="arabicPeriod"/>
              </a:pPr>
              <a:r>
                <a:rPr lang="en-US" altLang="ko-KR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DD_AREA.dat, </a:t>
              </a:r>
              <a:r>
                <a:rPr lang="ko-KR" altLang="en-US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지역코드 데이터</a:t>
              </a:r>
              <a:endParaRPr lang="en-US" altLang="ko-KR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342900" indent="-342900">
                <a:buAutoNum type="arabicPeriod"/>
              </a:pPr>
              <a:r>
                <a:rPr lang="en-US" altLang="ko-KR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DM_PUBTRF_USESTF_T.dat , </a:t>
              </a:r>
              <a:r>
                <a:rPr lang="ko-KR" altLang="en-US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대중교통이용인원 데이터</a:t>
              </a:r>
              <a:endParaRPr lang="en-US" altLang="ko-KR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05545" y="872739"/>
            <a:ext cx="8535201" cy="1044000"/>
            <a:chOff x="504204" y="908650"/>
            <a:chExt cx="8535201" cy="1044000"/>
          </a:xfrm>
        </p:grpSpPr>
        <p:sp>
          <p:nvSpPr>
            <p:cNvPr id="7" name="대각선 방향의 모서리가 잘린 사각형 6"/>
            <p:cNvSpPr/>
            <p:nvPr/>
          </p:nvSpPr>
          <p:spPr>
            <a:xfrm>
              <a:off x="504204" y="908650"/>
              <a:ext cx="2448000" cy="1044000"/>
            </a:xfrm>
            <a:prstGeom prst="snip2DiagRect">
              <a:avLst/>
            </a:prstGeom>
            <a:solidFill>
              <a:schemeClr val="bg1"/>
            </a:solidFill>
            <a:ln>
              <a:solidFill>
                <a:srgbClr val="E8CAE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903F6F"/>
                  </a:solidFill>
                </a:rPr>
                <a:t>DS4C</a:t>
              </a:r>
            </a:p>
            <a:p>
              <a:pPr algn="ctr"/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25A95"/>
                  </a:solidFill>
                </a:rPr>
                <a:t>코로나</a:t>
              </a:r>
              <a:r>
                <a:rPr lang="en-US" altLang="ko-KR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25A95"/>
                  </a:solidFill>
                </a:rPr>
                <a:t>19 </a:t>
              </a:r>
              <a:r>
                <a:rPr lang="ko-KR" altLang="en-US" sz="14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25A95"/>
                  </a:solidFill>
                </a:rPr>
                <a:t>확진자</a:t>
              </a:r>
              <a:r>
                <a:rPr lang="ko-KR" altLang="en-US" sz="14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25A95"/>
                  </a:solidFill>
                </a:rPr>
                <a:t> 데이터</a:t>
              </a:r>
            </a:p>
          </p:txBody>
        </p:sp>
        <p:sp>
          <p:nvSpPr>
            <p:cNvPr id="11" name="대각선 방향의 모서리가 잘린 사각형 10"/>
            <p:cNvSpPr/>
            <p:nvPr/>
          </p:nvSpPr>
          <p:spPr>
            <a:xfrm>
              <a:off x="3285242" y="908650"/>
              <a:ext cx="5754163" cy="1044000"/>
            </a:xfrm>
            <a:prstGeom prst="snip2Diag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342900" indent="-342900">
                <a:buAutoNum type="arabicPeriod"/>
              </a:pPr>
              <a:r>
                <a:rPr lang="en-US" altLang="ko-KR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PatientInfo.csv</a:t>
              </a:r>
            </a:p>
            <a:p>
              <a:pPr marL="342900" indent="-342900">
                <a:buAutoNum type="arabicPeriod"/>
              </a:pPr>
              <a:r>
                <a:rPr lang="en-US" altLang="ko-KR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TimeAge.csv</a:t>
              </a:r>
            </a:p>
            <a:p>
              <a:pPr marL="342900" indent="-342900">
                <a:buAutoNum type="arabicPeriod"/>
              </a:pPr>
              <a:r>
                <a:rPr lang="en-US" altLang="ko-KR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Region.csv</a:t>
              </a:r>
            </a:p>
            <a:p>
              <a:pPr marL="342900" indent="-342900">
                <a:buAutoNum type="arabicPeriod"/>
              </a:pPr>
              <a:r>
                <a:rPr lang="en-US" altLang="ko-KR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Case.csv</a:t>
              </a:r>
            </a:p>
          </p:txBody>
        </p:sp>
      </p:grpSp>
      <p:sp>
        <p:nvSpPr>
          <p:cNvPr id="8" name="대각선 방향의 모서리가 잘린 사각형 7"/>
          <p:cNvSpPr/>
          <p:nvPr/>
        </p:nvSpPr>
        <p:spPr>
          <a:xfrm>
            <a:off x="1995787" y="4509150"/>
            <a:ext cx="2448000" cy="936000"/>
          </a:xfrm>
          <a:prstGeom prst="snip2DiagRect">
            <a:avLst/>
          </a:prstGeom>
          <a:solidFill>
            <a:srgbClr val="F9EDF7"/>
          </a:solidFill>
          <a:ln>
            <a:solidFill>
              <a:srgbClr val="E8C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903F6F"/>
                </a:solidFill>
              </a:rPr>
              <a:t>SKT</a:t>
            </a:r>
          </a:p>
          <a:p>
            <a:pPr algn="ctr"/>
            <a:r>
              <a:rPr lang="ko-KR" altLang="en-US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25A95"/>
                </a:solidFill>
              </a:rPr>
              <a:t>서울시 유동인구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25A95"/>
              </a:solidFill>
            </a:endParaRPr>
          </a:p>
        </p:txBody>
      </p:sp>
      <p:sp>
        <p:nvSpPr>
          <p:cNvPr id="12" name="대각선 방향의 모서리가 잘린 사각형 11"/>
          <p:cNvSpPr/>
          <p:nvPr/>
        </p:nvSpPr>
        <p:spPr>
          <a:xfrm>
            <a:off x="4776825" y="4509150"/>
            <a:ext cx="4079273" cy="936000"/>
          </a:xfrm>
          <a:prstGeom prst="snip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342900" indent="-342900">
              <a:buAutoNum type="arabicPeriod"/>
            </a:pPr>
            <a:r>
              <a:rPr lang="en-US" altLang="ko-KR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FLT_SEOUL_04MONTH.csv</a:t>
            </a:r>
          </a:p>
          <a:p>
            <a:pPr marL="342900" indent="-342900">
              <a:buFontTx/>
              <a:buAutoNum type="arabicPeriod"/>
            </a:pPr>
            <a:r>
              <a:rPr lang="en-US" altLang="ko-KR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FLT_SEOUL_05MONTH.csv</a:t>
            </a:r>
          </a:p>
          <a:p>
            <a:pPr marL="342900" indent="-342900">
              <a:buAutoNum type="arabicPeriod"/>
            </a:pPr>
            <a:r>
              <a:rPr lang="en-US" altLang="ko-KR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Floating_Population_2004.csv</a:t>
            </a:r>
          </a:p>
          <a:p>
            <a:pPr marL="342900" indent="-342900">
              <a:buAutoNum type="arabicPeriod"/>
            </a:pPr>
            <a:r>
              <a:rPr lang="en-US" altLang="ko-KR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Floating_Population_2005.csv</a:t>
            </a: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데이터 소개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700" b="1" spc="-100" dirty="0" smtClean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00</a:t>
            </a:r>
            <a:endParaRPr lang="ko-KR" altLang="en-US" sz="47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94811" y="2060869"/>
            <a:ext cx="8545935" cy="900051"/>
            <a:chOff x="493470" y="2132820"/>
            <a:chExt cx="8545935" cy="900051"/>
          </a:xfrm>
        </p:grpSpPr>
        <p:sp>
          <p:nvSpPr>
            <p:cNvPr id="16" name="대각선 방향의 모서리가 잘린 사각형 15"/>
            <p:cNvSpPr/>
            <p:nvPr/>
          </p:nvSpPr>
          <p:spPr>
            <a:xfrm>
              <a:off x="493470" y="2132820"/>
              <a:ext cx="2448000" cy="900050"/>
            </a:xfrm>
            <a:prstGeom prst="snip2DiagRect">
              <a:avLst/>
            </a:prstGeom>
            <a:solidFill>
              <a:schemeClr val="bg1"/>
            </a:solidFill>
            <a:ln>
              <a:solidFill>
                <a:srgbClr val="E8CA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903F6F"/>
                  </a:solidFill>
                </a:rPr>
                <a:t>KT</a:t>
              </a:r>
            </a:p>
            <a:p>
              <a:pPr algn="ctr"/>
              <a:r>
                <a:rPr lang="ko-KR" altLang="en-US" sz="1600" b="1" dirty="0" err="1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25A95"/>
                  </a:solidFill>
                </a:rPr>
                <a:t>행정동별</a:t>
              </a:r>
              <a:r>
                <a:rPr lang="ko-KR" altLang="en-US" sz="1600" b="1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25A95"/>
                  </a:solidFill>
                </a:rPr>
                <a:t> 유동인구</a:t>
              </a:r>
              <a:endParaRPr lang="en-US" altLang="ko-KR" sz="1600" b="1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25A95"/>
                </a:solidFill>
              </a:endParaRPr>
            </a:p>
          </p:txBody>
        </p:sp>
        <p:sp>
          <p:nvSpPr>
            <p:cNvPr id="17" name="대각선 방향의 모서리가 잘린 사각형 16"/>
            <p:cNvSpPr/>
            <p:nvPr/>
          </p:nvSpPr>
          <p:spPr>
            <a:xfrm>
              <a:off x="3285242" y="2132821"/>
              <a:ext cx="5754163" cy="900050"/>
            </a:xfrm>
            <a:prstGeom prst="snip2Diag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342900" indent="-342900">
                <a:buAutoNum type="arabicPeriod"/>
              </a:pPr>
              <a:r>
                <a:rPr lang="en-US" altLang="ko-KR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fpopl_2019.csv</a:t>
              </a:r>
            </a:p>
            <a:p>
              <a:pPr marL="342900" indent="-342900">
                <a:buAutoNum type="arabicPeriod"/>
              </a:pPr>
              <a:r>
                <a:rPr lang="en-US" altLang="ko-KR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fpopl_2020.csv</a:t>
              </a:r>
            </a:p>
            <a:p>
              <a:pPr marL="342900" indent="-342900">
                <a:buAutoNum type="arabicPeriod"/>
              </a:pPr>
              <a:r>
                <a:rPr lang="en-US" altLang="ko-KR" sz="1500" b="1" spc="-10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adstrd_master.csv</a:t>
              </a:r>
            </a:p>
          </p:txBody>
        </p:sp>
      </p:grpSp>
      <p:sp>
        <p:nvSpPr>
          <p:cNvPr id="18" name="대각선 방향의 모서리가 잘린 사각형 17"/>
          <p:cNvSpPr/>
          <p:nvPr/>
        </p:nvSpPr>
        <p:spPr>
          <a:xfrm>
            <a:off x="1985053" y="5589280"/>
            <a:ext cx="2448000" cy="900050"/>
          </a:xfrm>
          <a:prstGeom prst="snip2DiagRect">
            <a:avLst/>
          </a:prstGeom>
          <a:solidFill>
            <a:srgbClr val="F9EDF7"/>
          </a:solidFill>
          <a:ln>
            <a:solidFill>
              <a:srgbClr val="E8CA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ko-KR" altLang="en-US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903F6F"/>
                </a:solidFill>
              </a:rPr>
              <a:t>서울특별시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903F6F"/>
              </a:solidFill>
            </a:endParaRPr>
          </a:p>
          <a:p>
            <a:pPr algn="ctr"/>
            <a:r>
              <a:rPr lang="ko-KR" altLang="en-US" sz="1600" b="1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C25A95"/>
                </a:solidFill>
              </a:rPr>
              <a:t>노인여가 복지시설 통계</a:t>
            </a:r>
            <a:endParaRPr lang="en-US" altLang="ko-KR" sz="1600" b="1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C25A95"/>
              </a:solidFill>
            </a:endParaRPr>
          </a:p>
        </p:txBody>
      </p:sp>
      <p:sp>
        <p:nvSpPr>
          <p:cNvPr id="19" name="대각선 방향의 모서리가 잘린 사각형 18"/>
          <p:cNvSpPr/>
          <p:nvPr/>
        </p:nvSpPr>
        <p:spPr>
          <a:xfrm>
            <a:off x="4776825" y="5589281"/>
            <a:ext cx="4079273" cy="900050"/>
          </a:xfrm>
          <a:prstGeom prst="snip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342900" indent="-342900">
              <a:buAutoNum type="arabicPeriod"/>
            </a:pPr>
            <a:r>
              <a:rPr lang="ko-KR" altLang="en-US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서울시 노인여가 복지시설 </a:t>
            </a:r>
            <a:r>
              <a:rPr lang="en-US" altLang="ko-KR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구별</a:t>
            </a:r>
            <a:r>
              <a:rPr lang="en-US" altLang="ko-KR" sz="1500" b="1" spc="-1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) </a:t>
            </a:r>
            <a:r>
              <a:rPr lang="ko-KR" altLang="en-US" sz="1500" b="1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통계</a:t>
            </a:r>
            <a:r>
              <a:rPr lang="en-US" altLang="ko-KR" sz="1500" b="1" spc="-1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ko-KR" sz="1500" b="1" spc="-10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xlsx</a:t>
            </a:r>
            <a:endParaRPr lang="en-US" altLang="ko-KR" sz="1500" b="1" spc="-10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altLang="ko-KR" sz="1500" b="1" spc="-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500" b="1" spc="-1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43566" y="4932143"/>
            <a:ext cx="1080130" cy="1080130"/>
          </a:xfrm>
          <a:prstGeom prst="ellipse">
            <a:avLst/>
          </a:prstGeom>
          <a:gradFill flip="none" rotWithShape="1">
            <a:gsLst>
              <a:gs pos="0">
                <a:srgbClr val="E8CAE2"/>
              </a:gs>
              <a:gs pos="100000">
                <a:srgbClr val="EBC7E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pc="-3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외부</a:t>
            </a:r>
            <a:endParaRPr lang="en-US" altLang="ko-KR" sz="1600" b="1" spc="-300" dirty="0" smtClean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ko-KR" altLang="en-US" sz="1600" b="1" spc="-3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데이</a:t>
            </a:r>
            <a:r>
              <a:rPr lang="ko-KR" altLang="en-US" sz="1600" b="1" spc="-3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터</a:t>
            </a:r>
          </a:p>
        </p:txBody>
      </p:sp>
      <p:sp>
        <p:nvSpPr>
          <p:cNvPr id="22" name="왼쪽 대괄호 21"/>
          <p:cNvSpPr/>
          <p:nvPr/>
        </p:nvSpPr>
        <p:spPr>
          <a:xfrm>
            <a:off x="1696843" y="4905111"/>
            <a:ext cx="298944" cy="1134195"/>
          </a:xfrm>
          <a:prstGeom prst="leftBracket">
            <a:avLst>
              <a:gd name="adj" fmla="val 0"/>
            </a:avLst>
          </a:prstGeom>
          <a:ln w="19050">
            <a:solidFill>
              <a:srgbClr val="E8C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>
            <a:stCxn id="21" idx="6"/>
            <a:endCxn id="22" idx="1"/>
          </p:cNvCxnSpPr>
          <p:nvPr/>
        </p:nvCxnSpPr>
        <p:spPr>
          <a:xfrm>
            <a:off x="1423696" y="5472208"/>
            <a:ext cx="273147" cy="1"/>
          </a:xfrm>
          <a:prstGeom prst="line">
            <a:avLst/>
          </a:prstGeom>
          <a:ln w="19050">
            <a:solidFill>
              <a:srgbClr val="E8CA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521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CB87A6"/>
            </a:gs>
            <a:gs pos="0">
              <a:srgbClr val="903F6F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모서리가 둥근 직사각형 24"/>
          <p:cNvSpPr/>
          <p:nvPr/>
        </p:nvSpPr>
        <p:spPr>
          <a:xfrm>
            <a:off x="235551" y="1340710"/>
            <a:ext cx="9433310" cy="4968690"/>
          </a:xfrm>
          <a:prstGeom prst="roundRect">
            <a:avLst>
              <a:gd name="adj" fmla="val 64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559596" y="3079694"/>
            <a:ext cx="5544770" cy="2051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000" b="1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서론</a:t>
            </a:r>
            <a:r>
              <a:rPr lang="en-US" altLang="ko-KR" b="1" spc="-4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8C3467"/>
                </a:solidFill>
                <a:latin typeface="+mj-ea"/>
              </a:rPr>
              <a:t>  </a:t>
            </a:r>
          </a:p>
          <a:p>
            <a:pPr>
              <a:lnSpc>
                <a:spcPct val="150000"/>
              </a:lnSpc>
            </a:pPr>
            <a:endParaRPr lang="en-US" altLang="ko-KR" b="1" spc="-4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8C3467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ko-KR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1. </a:t>
            </a:r>
            <a:r>
              <a:rPr lang="ko-KR" altLang="en-US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코로나가 </a:t>
            </a:r>
            <a:r>
              <a:rPr lang="ko-KR" altLang="en-US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서울시 대중교통에 미친 영향</a:t>
            </a:r>
          </a:p>
          <a:p>
            <a:pPr>
              <a:lnSpc>
                <a:spcPct val="150000"/>
              </a:lnSpc>
            </a:pPr>
            <a:r>
              <a:rPr lang="en-US" altLang="ko-KR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ko-KR" altLang="en-US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코로나 </a:t>
            </a:r>
            <a:r>
              <a:rPr lang="ko-KR" altLang="en-US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데이터 분석을 통한 고령층의 코로나 </a:t>
            </a:r>
            <a:r>
              <a:rPr lang="ko-KR" altLang="en-US" b="1" spc="-20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치명성</a:t>
            </a:r>
            <a:r>
              <a:rPr lang="ko-KR" altLang="en-US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 검증</a:t>
            </a:r>
            <a:endParaRPr lang="en-US" altLang="ko-KR" b="1" spc="-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ko-KR" altLang="en-US" b="1" spc="-20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고령층  </a:t>
            </a:r>
            <a:r>
              <a:rPr lang="ko-KR" altLang="en-US" b="1" spc="-20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</a:rPr>
              <a:t>지하철  이용현황</a:t>
            </a:r>
            <a:endParaRPr lang="en-US" altLang="ko-KR" b="1" spc="-20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직선 연결선 44"/>
          <p:cNvCxnSpPr/>
          <p:nvPr/>
        </p:nvCxnSpPr>
        <p:spPr>
          <a:xfrm>
            <a:off x="655355" y="3736634"/>
            <a:ext cx="192281" cy="0"/>
          </a:xfrm>
          <a:prstGeom prst="line">
            <a:avLst/>
          </a:prstGeom>
          <a:ln>
            <a:solidFill>
              <a:srgbClr val="8C34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240246" y="797451"/>
            <a:ext cx="4536630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6600" spc="-100" dirty="0">
                <a:solidFill>
                  <a:schemeClr val="bg1">
                    <a:alpha val="15000"/>
                  </a:schemeClr>
                </a:solidFill>
                <a:latin typeface="Impact" panose="020B0806030902050204" pitchFamily="34" charset="0"/>
              </a:rPr>
              <a:t>COVID-19</a:t>
            </a:r>
            <a:endParaRPr lang="ko-KR" altLang="en-US" sz="6600" spc="-100" dirty="0">
              <a:solidFill>
                <a:schemeClr val="bg1">
                  <a:alpha val="1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6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90206" y="5420170"/>
            <a:ext cx="9324000" cy="1033250"/>
            <a:chOff x="290206" y="5420170"/>
            <a:chExt cx="9324000" cy="1033250"/>
          </a:xfrm>
        </p:grpSpPr>
        <p:sp>
          <p:nvSpPr>
            <p:cNvPr id="13" name="제목 1"/>
            <p:cNvSpPr txBox="1">
              <a:spLocks/>
            </p:cNvSpPr>
            <p:nvPr/>
          </p:nvSpPr>
          <p:spPr>
            <a:xfrm>
              <a:off x="415576" y="5456175"/>
              <a:ext cx="9073260" cy="961240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1" hangingPunct="1">
                <a:spcBef>
                  <a:spcPct val="0"/>
                </a:spcBef>
                <a:buNone/>
                <a:defRPr lang="ko-KR" altLang="en-US" sz="2400" b="1" kern="1200" spc="-200" baseline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</a:lstStyle>
            <a:p>
              <a:r>
                <a:rPr lang="en-US" altLang="ko-KR" sz="1600" dirty="0">
                  <a:solidFill>
                    <a:srgbClr val="8C3467"/>
                  </a:solidFill>
                  <a:latin typeface="+mn-ea"/>
                </a:rPr>
                <a:t>2019</a:t>
              </a:r>
              <a:r>
                <a:rPr lang="ko-KR" altLang="en-US" sz="1600" dirty="0">
                  <a:solidFill>
                    <a:srgbClr val="8C3467"/>
                  </a:solidFill>
                  <a:latin typeface="+mn-ea"/>
                </a:rPr>
                <a:t>년 대비 </a:t>
              </a:r>
              <a:r>
                <a:rPr lang="en-US" altLang="ko-KR" sz="1600" dirty="0">
                  <a:solidFill>
                    <a:srgbClr val="8C3467"/>
                  </a:solidFill>
                  <a:latin typeface="+mn-ea"/>
                </a:rPr>
                <a:t>2020</a:t>
              </a:r>
              <a:r>
                <a:rPr lang="ko-KR" altLang="en-US" sz="1600" dirty="0">
                  <a:solidFill>
                    <a:srgbClr val="8C3467"/>
                  </a:solidFill>
                  <a:latin typeface="+mn-ea"/>
                </a:rPr>
                <a:t>년 대중교통 이용률이 감소함 </a:t>
              </a:r>
              <a:r>
                <a:rPr lang="en-US" altLang="ko-KR" sz="1600" dirty="0">
                  <a:solidFill>
                    <a:srgbClr val="8C3467"/>
                  </a:solidFill>
                  <a:latin typeface="+mn-ea"/>
                </a:rPr>
                <a:t>(</a:t>
              </a:r>
              <a:r>
                <a:rPr lang="ko-KR" altLang="en-US" sz="1600" dirty="0">
                  <a:solidFill>
                    <a:srgbClr val="8C3467"/>
                  </a:solidFill>
                  <a:latin typeface="+mn-ea"/>
                </a:rPr>
                <a:t>버스</a:t>
              </a:r>
              <a:r>
                <a:rPr lang="en-US" altLang="ko-KR" sz="1600" dirty="0">
                  <a:solidFill>
                    <a:srgbClr val="8C3467"/>
                  </a:solidFill>
                  <a:latin typeface="+mn-ea"/>
                </a:rPr>
                <a:t>: </a:t>
              </a:r>
              <a:r>
                <a:rPr lang="ko-KR" altLang="en-US" sz="1600" dirty="0">
                  <a:solidFill>
                    <a:srgbClr val="8C3467"/>
                  </a:solidFill>
                  <a:latin typeface="+mn-ea"/>
                </a:rPr>
                <a:t>약 </a:t>
              </a:r>
              <a:r>
                <a:rPr lang="en-US" altLang="ko-KR" sz="1600" dirty="0">
                  <a:solidFill>
                    <a:srgbClr val="8C3467"/>
                  </a:solidFill>
                  <a:latin typeface="+mn-ea"/>
                </a:rPr>
                <a:t>21% </a:t>
              </a:r>
              <a:r>
                <a:rPr lang="ko-KR" altLang="en-US" sz="1600" dirty="0">
                  <a:solidFill>
                    <a:srgbClr val="8C3467"/>
                  </a:solidFill>
                  <a:latin typeface="+mn-ea"/>
                </a:rPr>
                <a:t>감소</a:t>
              </a:r>
              <a:r>
                <a:rPr lang="en-US" altLang="ko-KR" sz="1600" dirty="0">
                  <a:solidFill>
                    <a:srgbClr val="8C3467"/>
                  </a:solidFill>
                  <a:latin typeface="+mn-ea"/>
                </a:rPr>
                <a:t>, </a:t>
              </a:r>
              <a:r>
                <a:rPr lang="ko-KR" altLang="en-US" sz="1600" dirty="0">
                  <a:solidFill>
                    <a:srgbClr val="8C3467"/>
                  </a:solidFill>
                  <a:latin typeface="+mn-ea"/>
                </a:rPr>
                <a:t>지하철</a:t>
              </a:r>
              <a:r>
                <a:rPr lang="en-US" altLang="ko-KR" sz="1600" dirty="0">
                  <a:solidFill>
                    <a:srgbClr val="8C3467"/>
                  </a:solidFill>
                  <a:latin typeface="+mn-ea"/>
                </a:rPr>
                <a:t>: </a:t>
              </a:r>
              <a:r>
                <a:rPr lang="ko-KR" altLang="en-US" sz="1600" dirty="0">
                  <a:solidFill>
                    <a:srgbClr val="8C3467"/>
                  </a:solidFill>
                  <a:latin typeface="+mn-ea"/>
                </a:rPr>
                <a:t>약 </a:t>
              </a:r>
              <a:r>
                <a:rPr lang="en-US" altLang="ko-KR" sz="1600" dirty="0">
                  <a:solidFill>
                    <a:srgbClr val="8C3467"/>
                  </a:solidFill>
                  <a:latin typeface="+mn-ea"/>
                </a:rPr>
                <a:t>24%</a:t>
              </a:r>
              <a:r>
                <a:rPr lang="ko-KR" altLang="en-US" sz="1600" dirty="0">
                  <a:solidFill>
                    <a:srgbClr val="8C3467"/>
                  </a:solidFill>
                  <a:latin typeface="+mn-ea"/>
                </a:rPr>
                <a:t>감소</a:t>
              </a:r>
              <a:r>
                <a:rPr lang="en-US" altLang="ko-KR" sz="1600" dirty="0">
                  <a:solidFill>
                    <a:srgbClr val="8C3467"/>
                  </a:solidFill>
                  <a:latin typeface="+mn-ea"/>
                </a:rPr>
                <a:t>)</a:t>
              </a:r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1300" b="0" spc="-170" dirty="0"/>
                <a:t>버스 이용 감소폭보다 지하철 이용 감소폭이 더  컸음</a:t>
              </a:r>
              <a:endParaRPr lang="en-US" altLang="ko-KR" sz="1300" b="0" spc="-170" dirty="0"/>
            </a:p>
            <a:p>
              <a:pPr marL="285750" indent="-2857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sz="1300" b="0" spc="-170" dirty="0"/>
                <a:t>2</a:t>
              </a:r>
              <a:r>
                <a:rPr lang="ko-KR" altLang="en-US" sz="1300" b="0" spc="-170" dirty="0"/>
                <a:t>월부터 지하철 이용 감소폭이 버스 이용 감소폭보다 더 큼</a:t>
              </a:r>
              <a:endParaRPr lang="en-US" altLang="ko-KR" sz="1300" b="0" spc="-170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290206" y="5420170"/>
              <a:ext cx="9324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290206" y="6453420"/>
              <a:ext cx="9324000" cy="0"/>
            </a:xfrm>
            <a:prstGeom prst="line">
              <a:avLst/>
            </a:prstGeom>
            <a:ln w="15875" cap="rnd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 smtClean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01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코로나가 서울시 대중교통에 미친 영향</a:t>
            </a: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126914" y="692620"/>
            <a:ext cx="61934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dirty="0">
                <a:solidFill>
                  <a:srgbClr val="903F6F"/>
                </a:solidFill>
              </a:rPr>
              <a:t>1</a:t>
            </a:r>
            <a:r>
              <a:rPr lang="en-US" altLang="ko-KR" sz="1800" dirty="0" smtClean="0">
                <a:solidFill>
                  <a:srgbClr val="903F6F"/>
                </a:solidFill>
              </a:rPr>
              <a:t>.1.</a:t>
            </a:r>
            <a:r>
              <a:rPr lang="ko-KR" altLang="en-US" sz="1800" dirty="0" smtClean="0">
                <a:solidFill>
                  <a:srgbClr val="C7679E"/>
                </a:solidFill>
              </a:rPr>
              <a:t> 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>
                <a:solidFill>
                  <a:srgbClr val="C7679E"/>
                </a:solidFill>
              </a:rPr>
              <a:t> </a:t>
            </a:r>
            <a:r>
              <a:rPr lang="ko-KR" altLang="en-US" sz="1800" dirty="0"/>
              <a:t>코로나 전후 서울시 대중교통 이용 증감률 비교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63761" y="1412720"/>
            <a:ext cx="7200000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12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2020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 코로나 확산 전후 서울시 대중교통 수단별 증감률 비교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39"/>
          <a:stretch/>
        </p:blipFill>
        <p:spPr>
          <a:xfrm>
            <a:off x="343566" y="1952795"/>
            <a:ext cx="6248386" cy="32820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0"/>
          <a:stretch/>
        </p:blipFill>
        <p:spPr>
          <a:xfrm>
            <a:off x="6311674" y="1952795"/>
            <a:ext cx="3103266" cy="328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6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126914" y="692620"/>
            <a:ext cx="61934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dirty="0" smtClean="0">
                <a:solidFill>
                  <a:srgbClr val="903F6F"/>
                </a:solidFill>
              </a:rPr>
              <a:t>2.1.</a:t>
            </a:r>
            <a:r>
              <a:rPr lang="ko-KR" altLang="en-US" sz="1800" dirty="0" smtClean="0">
                <a:solidFill>
                  <a:srgbClr val="C7679E"/>
                </a:solidFill>
              </a:rPr>
              <a:t>  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>
                <a:solidFill>
                  <a:srgbClr val="C7679E"/>
                </a:solidFill>
              </a:rPr>
              <a:t> </a:t>
            </a:r>
            <a:r>
              <a:rPr lang="ko-KR" altLang="en-US" sz="1800" dirty="0"/>
              <a:t>연령대별 누적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수 및 누적 사망자 수</a:t>
            </a: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코로나 데이터 분석을 통한 고령층의 코로나 </a:t>
            </a:r>
            <a:r>
              <a:rPr lang="ko-KR" altLang="en-US" sz="2000" spc="-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치명성</a:t>
            </a:r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검증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02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6"/>
          <a:stretch/>
        </p:blipFill>
        <p:spPr>
          <a:xfrm>
            <a:off x="4930186" y="1916790"/>
            <a:ext cx="4806907" cy="2736380"/>
          </a:xfrm>
          <a:prstGeom prst="rect">
            <a:avLst/>
          </a:prstGeom>
        </p:spPr>
      </p:pic>
      <p:sp>
        <p:nvSpPr>
          <p:cNvPr id="18" name="제목 1"/>
          <p:cNvSpPr txBox="1">
            <a:spLocks/>
          </p:cNvSpPr>
          <p:nvPr/>
        </p:nvSpPr>
        <p:spPr>
          <a:xfrm>
            <a:off x="415576" y="5409275"/>
            <a:ext cx="9073260" cy="961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b="0" spc="-170" dirty="0" smtClean="0"/>
              <a:t>3</a:t>
            </a:r>
            <a:r>
              <a:rPr lang="ko-KR" altLang="en-US" sz="1300" b="0" spc="-170" dirty="0" smtClean="0"/>
              <a:t>월 중순 이후 코로나 </a:t>
            </a:r>
            <a:r>
              <a:rPr lang="ko-KR" altLang="en-US" sz="1300" b="0" spc="-170" dirty="0" err="1" smtClean="0"/>
              <a:t>확진자가</a:t>
            </a:r>
            <a:r>
              <a:rPr lang="ko-KR" altLang="en-US" sz="1300" b="0" spc="-170" dirty="0"/>
              <a:t> </a:t>
            </a:r>
            <a:r>
              <a:rPr lang="ko-KR" altLang="en-US" sz="1300" b="0" spc="-170" dirty="0" smtClean="0"/>
              <a:t>급속도로 증가하였고</a:t>
            </a:r>
            <a:r>
              <a:rPr lang="en-US" altLang="ko-KR" sz="1300" b="0" spc="-170" dirty="0" smtClean="0"/>
              <a:t>,</a:t>
            </a:r>
            <a:r>
              <a:rPr lang="ko-KR" altLang="en-US" sz="1300" b="0" spc="-170" dirty="0" smtClean="0"/>
              <a:t> 전 </a:t>
            </a:r>
            <a:r>
              <a:rPr lang="ko-KR" altLang="en-US" sz="1300" b="0" spc="-170" dirty="0" err="1" smtClean="0"/>
              <a:t>기간동안</a:t>
            </a:r>
            <a:r>
              <a:rPr lang="ko-KR" altLang="en-US" sz="1300" b="0" spc="-170" dirty="0" smtClean="0"/>
              <a:t> </a:t>
            </a:r>
            <a:r>
              <a:rPr lang="ko-KR" altLang="en-US" sz="1300" b="0" spc="-170" dirty="0" err="1" smtClean="0"/>
              <a:t>확진자</a:t>
            </a:r>
            <a:r>
              <a:rPr lang="ko-KR" altLang="en-US" sz="1300" b="0" spc="-170" dirty="0" smtClean="0"/>
              <a:t> 중 </a:t>
            </a:r>
            <a:r>
              <a:rPr lang="en-US" altLang="ko-KR" sz="1300" b="0" spc="-170" dirty="0" smtClean="0"/>
              <a:t>20</a:t>
            </a:r>
            <a:r>
              <a:rPr lang="ko-KR" altLang="en-US" sz="1300" b="0" spc="-170" dirty="0" smtClean="0"/>
              <a:t>대와 </a:t>
            </a:r>
            <a:r>
              <a:rPr lang="en-US" altLang="ko-KR" sz="1300" b="0" spc="-170" dirty="0" smtClean="0"/>
              <a:t>50</a:t>
            </a:r>
            <a:r>
              <a:rPr lang="ko-KR" altLang="en-US" sz="1300" b="0" spc="-170" dirty="0" smtClean="0"/>
              <a:t>대가 많음</a:t>
            </a:r>
            <a:endParaRPr lang="en-US" altLang="ko-KR" sz="1300" b="0" spc="-170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b="0" spc="-170" dirty="0" smtClean="0"/>
              <a:t>6</a:t>
            </a:r>
            <a:r>
              <a:rPr lang="ko-KR" altLang="en-US" sz="1300" b="0" spc="-170" dirty="0" smtClean="0"/>
              <a:t>월 말일 기준 연령별 </a:t>
            </a:r>
            <a:r>
              <a:rPr lang="ko-KR" altLang="en-US" sz="1300" b="0" spc="-170" dirty="0" err="1" smtClean="0"/>
              <a:t>확진자</a:t>
            </a:r>
            <a:r>
              <a:rPr lang="ko-KR" altLang="en-US" sz="1300" b="0" spc="-170" dirty="0" smtClean="0"/>
              <a:t> 수를 보았을 때 청년층</a:t>
            </a:r>
            <a:r>
              <a:rPr lang="en-US" altLang="ko-KR" sz="1300" b="0" spc="-170" dirty="0" smtClean="0"/>
              <a:t>(38%)</a:t>
            </a:r>
            <a:r>
              <a:rPr lang="ko-KR" altLang="en-US" sz="1300" b="0" spc="-170" dirty="0" smtClean="0"/>
              <a:t>이 가장 많았으며</a:t>
            </a:r>
            <a:r>
              <a:rPr lang="en-US" altLang="ko-KR" sz="1300" b="0" spc="-170" dirty="0" smtClean="0"/>
              <a:t>,  </a:t>
            </a:r>
            <a:r>
              <a:rPr lang="ko-KR" altLang="en-US" sz="1300" b="0" spc="-170" dirty="0" smtClean="0"/>
              <a:t>중년층</a:t>
            </a:r>
            <a:r>
              <a:rPr lang="en-US" altLang="ko-KR" sz="1300" b="0" spc="-170" dirty="0" smtClean="0"/>
              <a:t>,  </a:t>
            </a:r>
            <a:r>
              <a:rPr lang="ko-KR" altLang="en-US" sz="1300" b="0" spc="-170" dirty="0" smtClean="0"/>
              <a:t>노년층</a:t>
            </a:r>
            <a:r>
              <a:rPr lang="en-US" altLang="ko-KR" sz="1300" b="0" spc="-170" dirty="0" smtClean="0"/>
              <a:t>, </a:t>
            </a:r>
            <a:r>
              <a:rPr lang="ko-KR" altLang="en-US" sz="1300" b="0" spc="-170" dirty="0" smtClean="0"/>
              <a:t>미성년자 순</a:t>
            </a:r>
            <a:endParaRPr lang="en-US" altLang="ko-KR" sz="1300" b="0" spc="-170" dirty="0" smtClean="0"/>
          </a:p>
        </p:txBody>
      </p:sp>
      <p:cxnSp>
        <p:nvCxnSpPr>
          <p:cNvPr id="23" name="직선 연결선 22"/>
          <p:cNvCxnSpPr/>
          <p:nvPr/>
        </p:nvCxnSpPr>
        <p:spPr>
          <a:xfrm>
            <a:off x="290206" y="537327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290206" y="640652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199546" y="1844780"/>
            <a:ext cx="4658008" cy="3096430"/>
            <a:chOff x="199546" y="2420860"/>
            <a:chExt cx="4658008" cy="3096430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23"/>
            <a:stretch/>
          </p:blipFill>
          <p:spPr>
            <a:xfrm>
              <a:off x="199546" y="2420860"/>
              <a:ext cx="4658008" cy="3096430"/>
            </a:xfrm>
            <a:prstGeom prst="rect">
              <a:avLst/>
            </a:prstGeom>
          </p:spPr>
        </p:pic>
        <p:sp>
          <p:nvSpPr>
            <p:cNvPr id="27" name="직각 삼각형 13"/>
            <p:cNvSpPr/>
            <p:nvPr/>
          </p:nvSpPr>
          <p:spPr>
            <a:xfrm flipH="1">
              <a:off x="746011" y="2870603"/>
              <a:ext cx="3476979" cy="1672457"/>
            </a:xfrm>
            <a:custGeom>
              <a:avLst/>
              <a:gdLst>
                <a:gd name="connsiteX0" fmla="*/ 0 w 3487166"/>
                <a:gd name="connsiteY0" fmla="*/ 2370779 h 2370779"/>
                <a:gd name="connsiteX1" fmla="*/ 0 w 3487166"/>
                <a:gd name="connsiteY1" fmla="*/ 0 h 2370779"/>
                <a:gd name="connsiteX2" fmla="*/ 3487166 w 3487166"/>
                <a:gd name="connsiteY2" fmla="*/ 2370779 h 2370779"/>
                <a:gd name="connsiteX3" fmla="*/ 0 w 3487166"/>
                <a:gd name="connsiteY3" fmla="*/ 2370779 h 2370779"/>
                <a:gd name="connsiteX0" fmla="*/ 0 w 3487166"/>
                <a:gd name="connsiteY0" fmla="*/ 2370779 h 2370779"/>
                <a:gd name="connsiteX1" fmla="*/ 0 w 3487166"/>
                <a:gd name="connsiteY1" fmla="*/ 0 h 2370779"/>
                <a:gd name="connsiteX2" fmla="*/ 2357792 w 3487166"/>
                <a:gd name="connsiteY2" fmla="*/ 739361 h 2370779"/>
                <a:gd name="connsiteX3" fmla="*/ 3487166 w 3487166"/>
                <a:gd name="connsiteY3" fmla="*/ 2370779 h 2370779"/>
                <a:gd name="connsiteX4" fmla="*/ 0 w 3487166"/>
                <a:gd name="connsiteY4" fmla="*/ 2370779 h 2370779"/>
                <a:gd name="connsiteX0" fmla="*/ 0 w 3487166"/>
                <a:gd name="connsiteY0" fmla="*/ 2370779 h 2370779"/>
                <a:gd name="connsiteX1" fmla="*/ 0 w 3487166"/>
                <a:gd name="connsiteY1" fmla="*/ 0 h 2370779"/>
                <a:gd name="connsiteX2" fmla="*/ 2357792 w 3487166"/>
                <a:gd name="connsiteY2" fmla="*/ 739361 h 2370779"/>
                <a:gd name="connsiteX3" fmla="*/ 3487166 w 3487166"/>
                <a:gd name="connsiteY3" fmla="*/ 2370779 h 2370779"/>
                <a:gd name="connsiteX4" fmla="*/ 1621192 w 3487166"/>
                <a:gd name="connsiteY4" fmla="*/ 2199861 h 2370779"/>
                <a:gd name="connsiteX5" fmla="*/ 0 w 3487166"/>
                <a:gd name="connsiteY5" fmla="*/ 2370779 h 2370779"/>
                <a:gd name="connsiteX0" fmla="*/ 50800 w 3487166"/>
                <a:gd name="connsiteY0" fmla="*/ 2243779 h 2370779"/>
                <a:gd name="connsiteX1" fmla="*/ 0 w 3487166"/>
                <a:gd name="connsiteY1" fmla="*/ 0 h 2370779"/>
                <a:gd name="connsiteX2" fmla="*/ 2357792 w 3487166"/>
                <a:gd name="connsiteY2" fmla="*/ 739361 h 2370779"/>
                <a:gd name="connsiteX3" fmla="*/ 3487166 w 3487166"/>
                <a:gd name="connsiteY3" fmla="*/ 2370779 h 2370779"/>
                <a:gd name="connsiteX4" fmla="*/ 1621192 w 3487166"/>
                <a:gd name="connsiteY4" fmla="*/ 2199861 h 2370779"/>
                <a:gd name="connsiteX5" fmla="*/ 50800 w 3487166"/>
                <a:gd name="connsiteY5" fmla="*/ 2243779 h 2370779"/>
                <a:gd name="connsiteX0" fmla="*/ 0 w 3436366"/>
                <a:gd name="connsiteY0" fmla="*/ 2040579 h 2167579"/>
                <a:gd name="connsiteX1" fmla="*/ 0 w 3436366"/>
                <a:gd name="connsiteY1" fmla="*/ 0 h 2167579"/>
                <a:gd name="connsiteX2" fmla="*/ 2306992 w 3436366"/>
                <a:gd name="connsiteY2" fmla="*/ 536161 h 2167579"/>
                <a:gd name="connsiteX3" fmla="*/ 3436366 w 3436366"/>
                <a:gd name="connsiteY3" fmla="*/ 2167579 h 2167579"/>
                <a:gd name="connsiteX4" fmla="*/ 1570392 w 3436366"/>
                <a:gd name="connsiteY4" fmla="*/ 1996661 h 2167579"/>
                <a:gd name="connsiteX5" fmla="*/ 0 w 3436366"/>
                <a:gd name="connsiteY5" fmla="*/ 2040579 h 2167579"/>
                <a:gd name="connsiteX0" fmla="*/ 0 w 3436366"/>
                <a:gd name="connsiteY0" fmla="*/ 2040579 h 2167579"/>
                <a:gd name="connsiteX1" fmla="*/ 0 w 3436366"/>
                <a:gd name="connsiteY1" fmla="*/ 0 h 2167579"/>
                <a:gd name="connsiteX2" fmla="*/ 2306992 w 3436366"/>
                <a:gd name="connsiteY2" fmla="*/ 536161 h 2167579"/>
                <a:gd name="connsiteX3" fmla="*/ 3436366 w 3436366"/>
                <a:gd name="connsiteY3" fmla="*/ 2167579 h 2167579"/>
                <a:gd name="connsiteX4" fmla="*/ 1570392 w 3436366"/>
                <a:gd name="connsiteY4" fmla="*/ 1996661 h 2167579"/>
                <a:gd name="connsiteX5" fmla="*/ 0 w 3436366"/>
                <a:gd name="connsiteY5" fmla="*/ 2040579 h 2167579"/>
                <a:gd name="connsiteX0" fmla="*/ 0 w 3436366"/>
                <a:gd name="connsiteY0" fmla="*/ 2040579 h 2167579"/>
                <a:gd name="connsiteX1" fmla="*/ 0 w 3436366"/>
                <a:gd name="connsiteY1" fmla="*/ 0 h 2167579"/>
                <a:gd name="connsiteX2" fmla="*/ 2306992 w 3436366"/>
                <a:gd name="connsiteY2" fmla="*/ 536161 h 2167579"/>
                <a:gd name="connsiteX3" fmla="*/ 2853092 w 3436366"/>
                <a:gd name="connsiteY3" fmla="*/ 1247361 h 2167579"/>
                <a:gd name="connsiteX4" fmla="*/ 3436366 w 3436366"/>
                <a:gd name="connsiteY4" fmla="*/ 2167579 h 2167579"/>
                <a:gd name="connsiteX5" fmla="*/ 1570392 w 3436366"/>
                <a:gd name="connsiteY5" fmla="*/ 1996661 h 2167579"/>
                <a:gd name="connsiteX6" fmla="*/ 0 w 3436366"/>
                <a:gd name="connsiteY6" fmla="*/ 2040579 h 2167579"/>
                <a:gd name="connsiteX0" fmla="*/ 0 w 3436366"/>
                <a:gd name="connsiteY0" fmla="*/ 2040579 h 2167579"/>
                <a:gd name="connsiteX1" fmla="*/ 0 w 3436366"/>
                <a:gd name="connsiteY1" fmla="*/ 0 h 2167579"/>
                <a:gd name="connsiteX2" fmla="*/ 2306992 w 3436366"/>
                <a:gd name="connsiteY2" fmla="*/ 536161 h 2167579"/>
                <a:gd name="connsiteX3" fmla="*/ 2853092 w 3436366"/>
                <a:gd name="connsiteY3" fmla="*/ 1247361 h 2167579"/>
                <a:gd name="connsiteX4" fmla="*/ 3361092 w 3436366"/>
                <a:gd name="connsiteY4" fmla="*/ 2009361 h 2167579"/>
                <a:gd name="connsiteX5" fmla="*/ 3436366 w 3436366"/>
                <a:gd name="connsiteY5" fmla="*/ 2167579 h 2167579"/>
                <a:gd name="connsiteX6" fmla="*/ 1570392 w 3436366"/>
                <a:gd name="connsiteY6" fmla="*/ 1996661 h 2167579"/>
                <a:gd name="connsiteX7" fmla="*/ 0 w 3436366"/>
                <a:gd name="connsiteY7" fmla="*/ 2040579 h 2167579"/>
                <a:gd name="connsiteX0" fmla="*/ 0 w 3436366"/>
                <a:gd name="connsiteY0" fmla="*/ 2040579 h 2167579"/>
                <a:gd name="connsiteX1" fmla="*/ 0 w 3436366"/>
                <a:gd name="connsiteY1" fmla="*/ 0 h 2167579"/>
                <a:gd name="connsiteX2" fmla="*/ 2306992 w 3436366"/>
                <a:gd name="connsiteY2" fmla="*/ 536161 h 2167579"/>
                <a:gd name="connsiteX3" fmla="*/ 2789592 w 3436366"/>
                <a:gd name="connsiteY3" fmla="*/ 1285461 h 2167579"/>
                <a:gd name="connsiteX4" fmla="*/ 3361092 w 3436366"/>
                <a:gd name="connsiteY4" fmla="*/ 2009361 h 2167579"/>
                <a:gd name="connsiteX5" fmla="*/ 3436366 w 3436366"/>
                <a:gd name="connsiteY5" fmla="*/ 2167579 h 2167579"/>
                <a:gd name="connsiteX6" fmla="*/ 1570392 w 3436366"/>
                <a:gd name="connsiteY6" fmla="*/ 1996661 h 2167579"/>
                <a:gd name="connsiteX7" fmla="*/ 0 w 3436366"/>
                <a:gd name="connsiteY7" fmla="*/ 2040579 h 2167579"/>
                <a:gd name="connsiteX0" fmla="*/ 0 w 3436366"/>
                <a:gd name="connsiteY0" fmla="*/ 2040579 h 2167579"/>
                <a:gd name="connsiteX1" fmla="*/ 0 w 3436366"/>
                <a:gd name="connsiteY1" fmla="*/ 0 h 2167579"/>
                <a:gd name="connsiteX2" fmla="*/ 2268892 w 3436366"/>
                <a:gd name="connsiteY2" fmla="*/ 574261 h 2167579"/>
                <a:gd name="connsiteX3" fmla="*/ 2789592 w 3436366"/>
                <a:gd name="connsiteY3" fmla="*/ 1285461 h 2167579"/>
                <a:gd name="connsiteX4" fmla="*/ 3361092 w 3436366"/>
                <a:gd name="connsiteY4" fmla="*/ 2009361 h 2167579"/>
                <a:gd name="connsiteX5" fmla="*/ 3436366 w 3436366"/>
                <a:gd name="connsiteY5" fmla="*/ 2167579 h 2167579"/>
                <a:gd name="connsiteX6" fmla="*/ 1570392 w 3436366"/>
                <a:gd name="connsiteY6" fmla="*/ 1996661 h 2167579"/>
                <a:gd name="connsiteX7" fmla="*/ 0 w 3436366"/>
                <a:gd name="connsiteY7" fmla="*/ 2040579 h 2167579"/>
                <a:gd name="connsiteX0" fmla="*/ 0 w 3436366"/>
                <a:gd name="connsiteY0" fmla="*/ 2040579 h 2167579"/>
                <a:gd name="connsiteX1" fmla="*/ 0 w 3436366"/>
                <a:gd name="connsiteY1" fmla="*/ 0 h 2167579"/>
                <a:gd name="connsiteX2" fmla="*/ 2268892 w 3436366"/>
                <a:gd name="connsiteY2" fmla="*/ 574261 h 2167579"/>
                <a:gd name="connsiteX3" fmla="*/ 2789592 w 3436366"/>
                <a:gd name="connsiteY3" fmla="*/ 1285461 h 2167579"/>
                <a:gd name="connsiteX4" fmla="*/ 3361092 w 3436366"/>
                <a:gd name="connsiteY4" fmla="*/ 2009361 h 2167579"/>
                <a:gd name="connsiteX5" fmla="*/ 3436366 w 3436366"/>
                <a:gd name="connsiteY5" fmla="*/ 2167579 h 2167579"/>
                <a:gd name="connsiteX6" fmla="*/ 1595792 w 3436366"/>
                <a:gd name="connsiteY6" fmla="*/ 2047461 h 2167579"/>
                <a:gd name="connsiteX7" fmla="*/ 0 w 3436366"/>
                <a:gd name="connsiteY7" fmla="*/ 2040579 h 2167579"/>
                <a:gd name="connsiteX0" fmla="*/ 0 w 3436366"/>
                <a:gd name="connsiteY0" fmla="*/ 1977079 h 2104079"/>
                <a:gd name="connsiteX1" fmla="*/ 0 w 3436366"/>
                <a:gd name="connsiteY1" fmla="*/ 0 h 2104079"/>
                <a:gd name="connsiteX2" fmla="*/ 2268892 w 3436366"/>
                <a:gd name="connsiteY2" fmla="*/ 510761 h 2104079"/>
                <a:gd name="connsiteX3" fmla="*/ 2789592 w 3436366"/>
                <a:gd name="connsiteY3" fmla="*/ 1221961 h 2104079"/>
                <a:gd name="connsiteX4" fmla="*/ 3361092 w 3436366"/>
                <a:gd name="connsiteY4" fmla="*/ 1945861 h 2104079"/>
                <a:gd name="connsiteX5" fmla="*/ 3436366 w 3436366"/>
                <a:gd name="connsiteY5" fmla="*/ 2104079 h 2104079"/>
                <a:gd name="connsiteX6" fmla="*/ 1595792 w 3436366"/>
                <a:gd name="connsiteY6" fmla="*/ 1983961 h 2104079"/>
                <a:gd name="connsiteX7" fmla="*/ 0 w 3436366"/>
                <a:gd name="connsiteY7" fmla="*/ 1977079 h 2104079"/>
                <a:gd name="connsiteX0" fmla="*/ 0 w 3436366"/>
                <a:gd name="connsiteY0" fmla="*/ 1977079 h 2104079"/>
                <a:gd name="connsiteX1" fmla="*/ 0 w 3436366"/>
                <a:gd name="connsiteY1" fmla="*/ 0 h 2104079"/>
                <a:gd name="connsiteX2" fmla="*/ 2268892 w 3436366"/>
                <a:gd name="connsiteY2" fmla="*/ 510761 h 2104079"/>
                <a:gd name="connsiteX3" fmla="*/ 2789592 w 3436366"/>
                <a:gd name="connsiteY3" fmla="*/ 1221961 h 2104079"/>
                <a:gd name="connsiteX4" fmla="*/ 3361092 w 3436366"/>
                <a:gd name="connsiteY4" fmla="*/ 1945861 h 2104079"/>
                <a:gd name="connsiteX5" fmla="*/ 3436366 w 3436366"/>
                <a:gd name="connsiteY5" fmla="*/ 2104079 h 2104079"/>
                <a:gd name="connsiteX6" fmla="*/ 1595792 w 3436366"/>
                <a:gd name="connsiteY6" fmla="*/ 1983961 h 2104079"/>
                <a:gd name="connsiteX7" fmla="*/ 0 w 3436366"/>
                <a:gd name="connsiteY7" fmla="*/ 1977079 h 2104079"/>
                <a:gd name="connsiteX0" fmla="*/ 0 w 3436366"/>
                <a:gd name="connsiteY0" fmla="*/ 1977079 h 2104079"/>
                <a:gd name="connsiteX1" fmla="*/ 0 w 3436366"/>
                <a:gd name="connsiteY1" fmla="*/ 0 h 2104079"/>
                <a:gd name="connsiteX2" fmla="*/ 2268892 w 3436366"/>
                <a:gd name="connsiteY2" fmla="*/ 510761 h 2104079"/>
                <a:gd name="connsiteX3" fmla="*/ 3221392 w 3436366"/>
                <a:gd name="connsiteY3" fmla="*/ 789029 h 2104079"/>
                <a:gd name="connsiteX4" fmla="*/ 3361092 w 3436366"/>
                <a:gd name="connsiteY4" fmla="*/ 1945861 h 2104079"/>
                <a:gd name="connsiteX5" fmla="*/ 3436366 w 3436366"/>
                <a:gd name="connsiteY5" fmla="*/ 2104079 h 2104079"/>
                <a:gd name="connsiteX6" fmla="*/ 1595792 w 3436366"/>
                <a:gd name="connsiteY6" fmla="*/ 1983961 h 2104079"/>
                <a:gd name="connsiteX7" fmla="*/ 0 w 3436366"/>
                <a:gd name="connsiteY7" fmla="*/ 1977079 h 2104079"/>
                <a:gd name="connsiteX0" fmla="*/ 0 w 3436366"/>
                <a:gd name="connsiteY0" fmla="*/ 1977079 h 2104079"/>
                <a:gd name="connsiteX1" fmla="*/ 0 w 3436366"/>
                <a:gd name="connsiteY1" fmla="*/ 0 h 2104079"/>
                <a:gd name="connsiteX2" fmla="*/ 2268892 w 3436366"/>
                <a:gd name="connsiteY2" fmla="*/ 510761 h 2104079"/>
                <a:gd name="connsiteX3" fmla="*/ 3221392 w 3436366"/>
                <a:gd name="connsiteY3" fmla="*/ 789029 h 2104079"/>
                <a:gd name="connsiteX4" fmla="*/ 3373792 w 3436366"/>
                <a:gd name="connsiteY4" fmla="*/ 1303256 h 2104079"/>
                <a:gd name="connsiteX5" fmla="*/ 3361092 w 3436366"/>
                <a:gd name="connsiteY5" fmla="*/ 1945861 h 2104079"/>
                <a:gd name="connsiteX6" fmla="*/ 3436366 w 3436366"/>
                <a:gd name="connsiteY6" fmla="*/ 2104079 h 2104079"/>
                <a:gd name="connsiteX7" fmla="*/ 1595792 w 3436366"/>
                <a:gd name="connsiteY7" fmla="*/ 1983961 h 2104079"/>
                <a:gd name="connsiteX8" fmla="*/ 0 w 3436366"/>
                <a:gd name="connsiteY8" fmla="*/ 1977079 h 2104079"/>
                <a:gd name="connsiteX0" fmla="*/ 0 w 3436366"/>
                <a:gd name="connsiteY0" fmla="*/ 1977079 h 2104079"/>
                <a:gd name="connsiteX1" fmla="*/ 0 w 3436366"/>
                <a:gd name="connsiteY1" fmla="*/ 0 h 2104079"/>
                <a:gd name="connsiteX2" fmla="*/ 2268892 w 3436366"/>
                <a:gd name="connsiteY2" fmla="*/ 510761 h 2104079"/>
                <a:gd name="connsiteX3" fmla="*/ 3221392 w 3436366"/>
                <a:gd name="connsiteY3" fmla="*/ 789029 h 2104079"/>
                <a:gd name="connsiteX4" fmla="*/ 3373792 w 3436366"/>
                <a:gd name="connsiteY4" fmla="*/ 1303256 h 2104079"/>
                <a:gd name="connsiteX5" fmla="*/ 3361092 w 3436366"/>
                <a:gd name="connsiteY5" fmla="*/ 1945861 h 2104079"/>
                <a:gd name="connsiteX6" fmla="*/ 3436366 w 3436366"/>
                <a:gd name="connsiteY6" fmla="*/ 2104079 h 2104079"/>
                <a:gd name="connsiteX7" fmla="*/ 1621192 w 3436366"/>
                <a:gd name="connsiteY7" fmla="*/ 586209 h 2104079"/>
                <a:gd name="connsiteX8" fmla="*/ 0 w 3436366"/>
                <a:gd name="connsiteY8" fmla="*/ 1977079 h 2104079"/>
                <a:gd name="connsiteX0" fmla="*/ 0 w 3652266"/>
                <a:gd name="connsiteY0" fmla="*/ 517480 h 2104079"/>
                <a:gd name="connsiteX1" fmla="*/ 215900 w 3652266"/>
                <a:gd name="connsiteY1" fmla="*/ 0 h 2104079"/>
                <a:gd name="connsiteX2" fmla="*/ 2484792 w 3652266"/>
                <a:gd name="connsiteY2" fmla="*/ 510761 h 2104079"/>
                <a:gd name="connsiteX3" fmla="*/ 3437292 w 3652266"/>
                <a:gd name="connsiteY3" fmla="*/ 789029 h 2104079"/>
                <a:gd name="connsiteX4" fmla="*/ 3589692 w 3652266"/>
                <a:gd name="connsiteY4" fmla="*/ 1303256 h 2104079"/>
                <a:gd name="connsiteX5" fmla="*/ 3576992 w 3652266"/>
                <a:gd name="connsiteY5" fmla="*/ 1945861 h 2104079"/>
                <a:gd name="connsiteX6" fmla="*/ 3652266 w 3652266"/>
                <a:gd name="connsiteY6" fmla="*/ 2104079 h 2104079"/>
                <a:gd name="connsiteX7" fmla="*/ 1837092 w 3652266"/>
                <a:gd name="connsiteY7" fmla="*/ 586209 h 2104079"/>
                <a:gd name="connsiteX8" fmla="*/ 0 w 3652266"/>
                <a:gd name="connsiteY8" fmla="*/ 517480 h 2104079"/>
                <a:gd name="connsiteX0" fmla="*/ 0 w 3652266"/>
                <a:gd name="connsiteY0" fmla="*/ 542219 h 2128818"/>
                <a:gd name="connsiteX1" fmla="*/ 12700 w 3652266"/>
                <a:gd name="connsiteY1" fmla="*/ 0 h 2128818"/>
                <a:gd name="connsiteX2" fmla="*/ 2484792 w 3652266"/>
                <a:gd name="connsiteY2" fmla="*/ 535500 h 2128818"/>
                <a:gd name="connsiteX3" fmla="*/ 3437292 w 3652266"/>
                <a:gd name="connsiteY3" fmla="*/ 813768 h 2128818"/>
                <a:gd name="connsiteX4" fmla="*/ 3589692 w 3652266"/>
                <a:gd name="connsiteY4" fmla="*/ 1327995 h 2128818"/>
                <a:gd name="connsiteX5" fmla="*/ 3576992 w 3652266"/>
                <a:gd name="connsiteY5" fmla="*/ 1970600 h 2128818"/>
                <a:gd name="connsiteX6" fmla="*/ 3652266 w 3652266"/>
                <a:gd name="connsiteY6" fmla="*/ 2128818 h 2128818"/>
                <a:gd name="connsiteX7" fmla="*/ 1837092 w 3652266"/>
                <a:gd name="connsiteY7" fmla="*/ 610948 h 2128818"/>
                <a:gd name="connsiteX8" fmla="*/ 0 w 3652266"/>
                <a:gd name="connsiteY8" fmla="*/ 542219 h 2128818"/>
                <a:gd name="connsiteX0" fmla="*/ 0 w 3652266"/>
                <a:gd name="connsiteY0" fmla="*/ 542219 h 2128818"/>
                <a:gd name="connsiteX1" fmla="*/ 12700 w 3652266"/>
                <a:gd name="connsiteY1" fmla="*/ 0 h 2128818"/>
                <a:gd name="connsiteX2" fmla="*/ 2484792 w 3652266"/>
                <a:gd name="connsiteY2" fmla="*/ 535500 h 2128818"/>
                <a:gd name="connsiteX3" fmla="*/ 3437292 w 3652266"/>
                <a:gd name="connsiteY3" fmla="*/ 813768 h 2128818"/>
                <a:gd name="connsiteX4" fmla="*/ 3589692 w 3652266"/>
                <a:gd name="connsiteY4" fmla="*/ 1327995 h 2128818"/>
                <a:gd name="connsiteX5" fmla="*/ 3576992 w 3652266"/>
                <a:gd name="connsiteY5" fmla="*/ 1970600 h 2128818"/>
                <a:gd name="connsiteX6" fmla="*/ 3652266 w 3652266"/>
                <a:gd name="connsiteY6" fmla="*/ 2128818 h 2128818"/>
                <a:gd name="connsiteX7" fmla="*/ 1748192 w 3652266"/>
                <a:gd name="connsiteY7" fmla="*/ 808860 h 2128818"/>
                <a:gd name="connsiteX8" fmla="*/ 0 w 3652266"/>
                <a:gd name="connsiteY8" fmla="*/ 542219 h 2128818"/>
                <a:gd name="connsiteX0" fmla="*/ 0 w 3595388"/>
                <a:gd name="connsiteY0" fmla="*/ 542219 h 1970600"/>
                <a:gd name="connsiteX1" fmla="*/ 12700 w 3595388"/>
                <a:gd name="connsiteY1" fmla="*/ 0 h 1970600"/>
                <a:gd name="connsiteX2" fmla="*/ 2484792 w 3595388"/>
                <a:gd name="connsiteY2" fmla="*/ 535500 h 1970600"/>
                <a:gd name="connsiteX3" fmla="*/ 3437292 w 3595388"/>
                <a:gd name="connsiteY3" fmla="*/ 813768 h 1970600"/>
                <a:gd name="connsiteX4" fmla="*/ 3589692 w 3595388"/>
                <a:gd name="connsiteY4" fmla="*/ 1327995 h 1970600"/>
                <a:gd name="connsiteX5" fmla="*/ 3576992 w 3595388"/>
                <a:gd name="connsiteY5" fmla="*/ 1970600 h 1970600"/>
                <a:gd name="connsiteX6" fmla="*/ 3525266 w 3595388"/>
                <a:gd name="connsiteY6" fmla="*/ 1547452 h 1970600"/>
                <a:gd name="connsiteX7" fmla="*/ 1748192 w 3595388"/>
                <a:gd name="connsiteY7" fmla="*/ 808860 h 1970600"/>
                <a:gd name="connsiteX8" fmla="*/ 0 w 3595388"/>
                <a:gd name="connsiteY8" fmla="*/ 542219 h 1970600"/>
                <a:gd name="connsiteX0" fmla="*/ 0 w 3593005"/>
                <a:gd name="connsiteY0" fmla="*/ 542219 h 1686102"/>
                <a:gd name="connsiteX1" fmla="*/ 12700 w 3593005"/>
                <a:gd name="connsiteY1" fmla="*/ 0 h 1686102"/>
                <a:gd name="connsiteX2" fmla="*/ 2484792 w 3593005"/>
                <a:gd name="connsiteY2" fmla="*/ 535500 h 1686102"/>
                <a:gd name="connsiteX3" fmla="*/ 3437292 w 3593005"/>
                <a:gd name="connsiteY3" fmla="*/ 813768 h 1686102"/>
                <a:gd name="connsiteX4" fmla="*/ 3589692 w 3593005"/>
                <a:gd name="connsiteY4" fmla="*/ 1327995 h 1686102"/>
                <a:gd name="connsiteX5" fmla="*/ 3526192 w 3593005"/>
                <a:gd name="connsiteY5" fmla="*/ 1686102 h 1686102"/>
                <a:gd name="connsiteX6" fmla="*/ 3525266 w 3593005"/>
                <a:gd name="connsiteY6" fmla="*/ 1547452 h 1686102"/>
                <a:gd name="connsiteX7" fmla="*/ 1748192 w 3593005"/>
                <a:gd name="connsiteY7" fmla="*/ 808860 h 1686102"/>
                <a:gd name="connsiteX8" fmla="*/ 0 w 3593005"/>
                <a:gd name="connsiteY8" fmla="*/ 542219 h 1686102"/>
                <a:gd name="connsiteX0" fmla="*/ 0 w 3593005"/>
                <a:gd name="connsiteY0" fmla="*/ 542219 h 1686102"/>
                <a:gd name="connsiteX1" fmla="*/ 12700 w 3593005"/>
                <a:gd name="connsiteY1" fmla="*/ 0 h 1686102"/>
                <a:gd name="connsiteX2" fmla="*/ 2484792 w 3593005"/>
                <a:gd name="connsiteY2" fmla="*/ 535500 h 1686102"/>
                <a:gd name="connsiteX3" fmla="*/ 3437292 w 3593005"/>
                <a:gd name="connsiteY3" fmla="*/ 813768 h 1686102"/>
                <a:gd name="connsiteX4" fmla="*/ 3589692 w 3593005"/>
                <a:gd name="connsiteY4" fmla="*/ 1327995 h 1686102"/>
                <a:gd name="connsiteX5" fmla="*/ 3526192 w 3593005"/>
                <a:gd name="connsiteY5" fmla="*/ 1686102 h 1686102"/>
                <a:gd name="connsiteX6" fmla="*/ 3525266 w 3593005"/>
                <a:gd name="connsiteY6" fmla="*/ 1547452 h 1686102"/>
                <a:gd name="connsiteX7" fmla="*/ 2965689 w 3593005"/>
                <a:gd name="connsiteY7" fmla="*/ 1047005 h 1686102"/>
                <a:gd name="connsiteX8" fmla="*/ 1748192 w 3593005"/>
                <a:gd name="connsiteY8" fmla="*/ 808860 h 1686102"/>
                <a:gd name="connsiteX9" fmla="*/ 0 w 3593005"/>
                <a:gd name="connsiteY9" fmla="*/ 542219 h 1686102"/>
                <a:gd name="connsiteX0" fmla="*/ 0 w 3593005"/>
                <a:gd name="connsiteY0" fmla="*/ 542219 h 1686102"/>
                <a:gd name="connsiteX1" fmla="*/ 12700 w 3593005"/>
                <a:gd name="connsiteY1" fmla="*/ 0 h 1686102"/>
                <a:gd name="connsiteX2" fmla="*/ 2484792 w 3593005"/>
                <a:gd name="connsiteY2" fmla="*/ 535500 h 1686102"/>
                <a:gd name="connsiteX3" fmla="*/ 3437292 w 3593005"/>
                <a:gd name="connsiteY3" fmla="*/ 813768 h 1686102"/>
                <a:gd name="connsiteX4" fmla="*/ 3589692 w 3593005"/>
                <a:gd name="connsiteY4" fmla="*/ 1327995 h 1686102"/>
                <a:gd name="connsiteX5" fmla="*/ 3526192 w 3593005"/>
                <a:gd name="connsiteY5" fmla="*/ 1686102 h 1686102"/>
                <a:gd name="connsiteX6" fmla="*/ 3525266 w 3593005"/>
                <a:gd name="connsiteY6" fmla="*/ 1547452 h 1686102"/>
                <a:gd name="connsiteX7" fmla="*/ 2965689 w 3593005"/>
                <a:gd name="connsiteY7" fmla="*/ 1047005 h 1686102"/>
                <a:gd name="connsiteX8" fmla="*/ 2229089 w 3593005"/>
                <a:gd name="connsiteY8" fmla="*/ 836724 h 1686102"/>
                <a:gd name="connsiteX9" fmla="*/ 1748192 w 3593005"/>
                <a:gd name="connsiteY9" fmla="*/ 808860 h 1686102"/>
                <a:gd name="connsiteX10" fmla="*/ 0 w 3593005"/>
                <a:gd name="connsiteY10" fmla="*/ 542219 h 1686102"/>
                <a:gd name="connsiteX0" fmla="*/ 0 w 3593005"/>
                <a:gd name="connsiteY0" fmla="*/ 542219 h 1686102"/>
                <a:gd name="connsiteX1" fmla="*/ 12700 w 3593005"/>
                <a:gd name="connsiteY1" fmla="*/ 0 h 1686102"/>
                <a:gd name="connsiteX2" fmla="*/ 2484792 w 3593005"/>
                <a:gd name="connsiteY2" fmla="*/ 535500 h 1686102"/>
                <a:gd name="connsiteX3" fmla="*/ 3107092 w 3593005"/>
                <a:gd name="connsiteY3" fmla="*/ 801399 h 1686102"/>
                <a:gd name="connsiteX4" fmla="*/ 3589692 w 3593005"/>
                <a:gd name="connsiteY4" fmla="*/ 1327995 h 1686102"/>
                <a:gd name="connsiteX5" fmla="*/ 3526192 w 3593005"/>
                <a:gd name="connsiteY5" fmla="*/ 1686102 h 1686102"/>
                <a:gd name="connsiteX6" fmla="*/ 3525266 w 3593005"/>
                <a:gd name="connsiteY6" fmla="*/ 1547452 h 1686102"/>
                <a:gd name="connsiteX7" fmla="*/ 2965689 w 3593005"/>
                <a:gd name="connsiteY7" fmla="*/ 1047005 h 1686102"/>
                <a:gd name="connsiteX8" fmla="*/ 2229089 w 3593005"/>
                <a:gd name="connsiteY8" fmla="*/ 836724 h 1686102"/>
                <a:gd name="connsiteX9" fmla="*/ 1748192 w 3593005"/>
                <a:gd name="connsiteY9" fmla="*/ 808860 h 1686102"/>
                <a:gd name="connsiteX10" fmla="*/ 0 w 3593005"/>
                <a:gd name="connsiteY10" fmla="*/ 542219 h 1686102"/>
                <a:gd name="connsiteX0" fmla="*/ 0 w 3526192"/>
                <a:gd name="connsiteY0" fmla="*/ 542219 h 1686102"/>
                <a:gd name="connsiteX1" fmla="*/ 12700 w 3526192"/>
                <a:gd name="connsiteY1" fmla="*/ 0 h 1686102"/>
                <a:gd name="connsiteX2" fmla="*/ 2484792 w 3526192"/>
                <a:gd name="connsiteY2" fmla="*/ 535500 h 1686102"/>
                <a:gd name="connsiteX3" fmla="*/ 3107092 w 3526192"/>
                <a:gd name="connsiteY3" fmla="*/ 801399 h 1686102"/>
                <a:gd name="connsiteX4" fmla="*/ 3437292 w 3526192"/>
                <a:gd name="connsiteY4" fmla="*/ 1303256 h 1686102"/>
                <a:gd name="connsiteX5" fmla="*/ 3526192 w 3526192"/>
                <a:gd name="connsiteY5" fmla="*/ 1686102 h 1686102"/>
                <a:gd name="connsiteX6" fmla="*/ 3525266 w 3526192"/>
                <a:gd name="connsiteY6" fmla="*/ 1547452 h 1686102"/>
                <a:gd name="connsiteX7" fmla="*/ 2965689 w 3526192"/>
                <a:gd name="connsiteY7" fmla="*/ 1047005 h 1686102"/>
                <a:gd name="connsiteX8" fmla="*/ 2229089 w 3526192"/>
                <a:gd name="connsiteY8" fmla="*/ 836724 h 1686102"/>
                <a:gd name="connsiteX9" fmla="*/ 1748192 w 3526192"/>
                <a:gd name="connsiteY9" fmla="*/ 808860 h 1686102"/>
                <a:gd name="connsiteX10" fmla="*/ 0 w 3526192"/>
                <a:gd name="connsiteY10" fmla="*/ 542219 h 1686102"/>
                <a:gd name="connsiteX0" fmla="*/ 0 w 3526192"/>
                <a:gd name="connsiteY0" fmla="*/ 542219 h 1686102"/>
                <a:gd name="connsiteX1" fmla="*/ 12700 w 3526192"/>
                <a:gd name="connsiteY1" fmla="*/ 0 h 1686102"/>
                <a:gd name="connsiteX2" fmla="*/ 2522892 w 3526192"/>
                <a:gd name="connsiteY2" fmla="*/ 486022 h 1686102"/>
                <a:gd name="connsiteX3" fmla="*/ 3107092 w 3526192"/>
                <a:gd name="connsiteY3" fmla="*/ 801399 h 1686102"/>
                <a:gd name="connsiteX4" fmla="*/ 3437292 w 3526192"/>
                <a:gd name="connsiteY4" fmla="*/ 1303256 h 1686102"/>
                <a:gd name="connsiteX5" fmla="*/ 3526192 w 3526192"/>
                <a:gd name="connsiteY5" fmla="*/ 1686102 h 1686102"/>
                <a:gd name="connsiteX6" fmla="*/ 3525266 w 3526192"/>
                <a:gd name="connsiteY6" fmla="*/ 1547452 h 1686102"/>
                <a:gd name="connsiteX7" fmla="*/ 2965689 w 3526192"/>
                <a:gd name="connsiteY7" fmla="*/ 1047005 h 1686102"/>
                <a:gd name="connsiteX8" fmla="*/ 2229089 w 3526192"/>
                <a:gd name="connsiteY8" fmla="*/ 836724 h 1686102"/>
                <a:gd name="connsiteX9" fmla="*/ 1748192 w 3526192"/>
                <a:gd name="connsiteY9" fmla="*/ 808860 h 1686102"/>
                <a:gd name="connsiteX10" fmla="*/ 0 w 3526192"/>
                <a:gd name="connsiteY10" fmla="*/ 542219 h 1686102"/>
                <a:gd name="connsiteX0" fmla="*/ 0 w 3526192"/>
                <a:gd name="connsiteY0" fmla="*/ 549760 h 1693643"/>
                <a:gd name="connsiteX1" fmla="*/ 12700 w 3526192"/>
                <a:gd name="connsiteY1" fmla="*/ 7541 h 1693643"/>
                <a:gd name="connsiteX2" fmla="*/ 1314690 w 3526192"/>
                <a:gd name="connsiteY2" fmla="*/ 324746 h 1693643"/>
                <a:gd name="connsiteX3" fmla="*/ 2522892 w 3526192"/>
                <a:gd name="connsiteY3" fmla="*/ 493563 h 1693643"/>
                <a:gd name="connsiteX4" fmla="*/ 3107092 w 3526192"/>
                <a:gd name="connsiteY4" fmla="*/ 808940 h 1693643"/>
                <a:gd name="connsiteX5" fmla="*/ 3437292 w 3526192"/>
                <a:gd name="connsiteY5" fmla="*/ 1310797 h 1693643"/>
                <a:gd name="connsiteX6" fmla="*/ 3526192 w 3526192"/>
                <a:gd name="connsiteY6" fmla="*/ 1693643 h 1693643"/>
                <a:gd name="connsiteX7" fmla="*/ 3525266 w 3526192"/>
                <a:gd name="connsiteY7" fmla="*/ 1554993 h 1693643"/>
                <a:gd name="connsiteX8" fmla="*/ 2965689 w 3526192"/>
                <a:gd name="connsiteY8" fmla="*/ 1054546 h 1693643"/>
                <a:gd name="connsiteX9" fmla="*/ 2229089 w 3526192"/>
                <a:gd name="connsiteY9" fmla="*/ 844265 h 1693643"/>
                <a:gd name="connsiteX10" fmla="*/ 1748192 w 3526192"/>
                <a:gd name="connsiteY10" fmla="*/ 816401 h 1693643"/>
                <a:gd name="connsiteX11" fmla="*/ 0 w 3526192"/>
                <a:gd name="connsiteY11" fmla="*/ 549760 h 1693643"/>
                <a:gd name="connsiteX0" fmla="*/ 0 w 3526192"/>
                <a:gd name="connsiteY0" fmla="*/ 563463 h 1707346"/>
                <a:gd name="connsiteX1" fmla="*/ 12700 w 3526192"/>
                <a:gd name="connsiteY1" fmla="*/ 21244 h 1707346"/>
                <a:gd name="connsiteX2" fmla="*/ 387590 w 3526192"/>
                <a:gd name="connsiteY2" fmla="*/ 165276 h 1707346"/>
                <a:gd name="connsiteX3" fmla="*/ 1314690 w 3526192"/>
                <a:gd name="connsiteY3" fmla="*/ 338449 h 1707346"/>
                <a:gd name="connsiteX4" fmla="*/ 2522892 w 3526192"/>
                <a:gd name="connsiteY4" fmla="*/ 507266 h 1707346"/>
                <a:gd name="connsiteX5" fmla="*/ 3107092 w 3526192"/>
                <a:gd name="connsiteY5" fmla="*/ 822643 h 1707346"/>
                <a:gd name="connsiteX6" fmla="*/ 3437292 w 3526192"/>
                <a:gd name="connsiteY6" fmla="*/ 1324500 h 1707346"/>
                <a:gd name="connsiteX7" fmla="*/ 3526192 w 3526192"/>
                <a:gd name="connsiteY7" fmla="*/ 1707346 h 1707346"/>
                <a:gd name="connsiteX8" fmla="*/ 3525266 w 3526192"/>
                <a:gd name="connsiteY8" fmla="*/ 1568696 h 1707346"/>
                <a:gd name="connsiteX9" fmla="*/ 2965689 w 3526192"/>
                <a:gd name="connsiteY9" fmla="*/ 1068249 h 1707346"/>
                <a:gd name="connsiteX10" fmla="*/ 2229089 w 3526192"/>
                <a:gd name="connsiteY10" fmla="*/ 857968 h 1707346"/>
                <a:gd name="connsiteX11" fmla="*/ 1748192 w 3526192"/>
                <a:gd name="connsiteY11" fmla="*/ 830104 h 1707346"/>
                <a:gd name="connsiteX12" fmla="*/ 0 w 3526192"/>
                <a:gd name="connsiteY12" fmla="*/ 563463 h 1707346"/>
                <a:gd name="connsiteX0" fmla="*/ 0 w 3526192"/>
                <a:gd name="connsiteY0" fmla="*/ 519566 h 1663449"/>
                <a:gd name="connsiteX1" fmla="*/ 0 w 3526192"/>
                <a:gd name="connsiteY1" fmla="*/ 26825 h 1663449"/>
                <a:gd name="connsiteX2" fmla="*/ 387590 w 3526192"/>
                <a:gd name="connsiteY2" fmla="*/ 121379 h 1663449"/>
                <a:gd name="connsiteX3" fmla="*/ 1314690 w 3526192"/>
                <a:gd name="connsiteY3" fmla="*/ 294552 h 1663449"/>
                <a:gd name="connsiteX4" fmla="*/ 2522892 w 3526192"/>
                <a:gd name="connsiteY4" fmla="*/ 463369 h 1663449"/>
                <a:gd name="connsiteX5" fmla="*/ 3107092 w 3526192"/>
                <a:gd name="connsiteY5" fmla="*/ 778746 h 1663449"/>
                <a:gd name="connsiteX6" fmla="*/ 3437292 w 3526192"/>
                <a:gd name="connsiteY6" fmla="*/ 1280603 h 1663449"/>
                <a:gd name="connsiteX7" fmla="*/ 3526192 w 3526192"/>
                <a:gd name="connsiteY7" fmla="*/ 1663449 h 1663449"/>
                <a:gd name="connsiteX8" fmla="*/ 3525266 w 3526192"/>
                <a:gd name="connsiteY8" fmla="*/ 1524799 h 1663449"/>
                <a:gd name="connsiteX9" fmla="*/ 2965689 w 3526192"/>
                <a:gd name="connsiteY9" fmla="*/ 1024352 h 1663449"/>
                <a:gd name="connsiteX10" fmla="*/ 2229089 w 3526192"/>
                <a:gd name="connsiteY10" fmla="*/ 814071 h 1663449"/>
                <a:gd name="connsiteX11" fmla="*/ 1748192 w 3526192"/>
                <a:gd name="connsiteY11" fmla="*/ 786207 h 1663449"/>
                <a:gd name="connsiteX12" fmla="*/ 0 w 3526192"/>
                <a:gd name="connsiteY12" fmla="*/ 519566 h 1663449"/>
                <a:gd name="connsiteX0" fmla="*/ 0 w 3526192"/>
                <a:gd name="connsiteY0" fmla="*/ 509054 h 1652937"/>
                <a:gd name="connsiteX1" fmla="*/ 25400 w 3526192"/>
                <a:gd name="connsiteY1" fmla="*/ 28683 h 1652937"/>
                <a:gd name="connsiteX2" fmla="*/ 387590 w 3526192"/>
                <a:gd name="connsiteY2" fmla="*/ 110867 h 1652937"/>
                <a:gd name="connsiteX3" fmla="*/ 1314690 w 3526192"/>
                <a:gd name="connsiteY3" fmla="*/ 284040 h 1652937"/>
                <a:gd name="connsiteX4" fmla="*/ 2522892 w 3526192"/>
                <a:gd name="connsiteY4" fmla="*/ 452857 h 1652937"/>
                <a:gd name="connsiteX5" fmla="*/ 3107092 w 3526192"/>
                <a:gd name="connsiteY5" fmla="*/ 768234 h 1652937"/>
                <a:gd name="connsiteX6" fmla="*/ 3437292 w 3526192"/>
                <a:gd name="connsiteY6" fmla="*/ 1270091 h 1652937"/>
                <a:gd name="connsiteX7" fmla="*/ 3526192 w 3526192"/>
                <a:gd name="connsiteY7" fmla="*/ 1652937 h 1652937"/>
                <a:gd name="connsiteX8" fmla="*/ 3525266 w 3526192"/>
                <a:gd name="connsiteY8" fmla="*/ 1514287 h 1652937"/>
                <a:gd name="connsiteX9" fmla="*/ 2965689 w 3526192"/>
                <a:gd name="connsiteY9" fmla="*/ 1013840 h 1652937"/>
                <a:gd name="connsiteX10" fmla="*/ 2229089 w 3526192"/>
                <a:gd name="connsiteY10" fmla="*/ 803559 h 1652937"/>
                <a:gd name="connsiteX11" fmla="*/ 1748192 w 3526192"/>
                <a:gd name="connsiteY11" fmla="*/ 775695 h 1652937"/>
                <a:gd name="connsiteX12" fmla="*/ 0 w 3526192"/>
                <a:gd name="connsiteY12" fmla="*/ 509054 h 1652937"/>
                <a:gd name="connsiteX0" fmla="*/ 0 w 3500792"/>
                <a:gd name="connsiteY0" fmla="*/ 521423 h 1652937"/>
                <a:gd name="connsiteX1" fmla="*/ 0 w 3500792"/>
                <a:gd name="connsiteY1" fmla="*/ 28683 h 1652937"/>
                <a:gd name="connsiteX2" fmla="*/ 362190 w 3500792"/>
                <a:gd name="connsiteY2" fmla="*/ 110867 h 1652937"/>
                <a:gd name="connsiteX3" fmla="*/ 1289290 w 3500792"/>
                <a:gd name="connsiteY3" fmla="*/ 284040 h 1652937"/>
                <a:gd name="connsiteX4" fmla="*/ 2497492 w 3500792"/>
                <a:gd name="connsiteY4" fmla="*/ 452857 h 1652937"/>
                <a:gd name="connsiteX5" fmla="*/ 3081692 w 3500792"/>
                <a:gd name="connsiteY5" fmla="*/ 768234 h 1652937"/>
                <a:gd name="connsiteX6" fmla="*/ 3411892 w 3500792"/>
                <a:gd name="connsiteY6" fmla="*/ 1270091 h 1652937"/>
                <a:gd name="connsiteX7" fmla="*/ 3500792 w 3500792"/>
                <a:gd name="connsiteY7" fmla="*/ 1652937 h 1652937"/>
                <a:gd name="connsiteX8" fmla="*/ 3499866 w 3500792"/>
                <a:gd name="connsiteY8" fmla="*/ 1514287 h 1652937"/>
                <a:gd name="connsiteX9" fmla="*/ 2940289 w 3500792"/>
                <a:gd name="connsiteY9" fmla="*/ 1013840 h 1652937"/>
                <a:gd name="connsiteX10" fmla="*/ 2203689 w 3500792"/>
                <a:gd name="connsiteY10" fmla="*/ 803559 h 1652937"/>
                <a:gd name="connsiteX11" fmla="*/ 1722792 w 3500792"/>
                <a:gd name="connsiteY11" fmla="*/ 775695 h 1652937"/>
                <a:gd name="connsiteX12" fmla="*/ 0 w 3500792"/>
                <a:gd name="connsiteY12" fmla="*/ 521423 h 1652937"/>
                <a:gd name="connsiteX0" fmla="*/ 0 w 3500792"/>
                <a:gd name="connsiteY0" fmla="*/ 519813 h 1651327"/>
                <a:gd name="connsiteX1" fmla="*/ 0 w 3500792"/>
                <a:gd name="connsiteY1" fmla="*/ 27073 h 1651327"/>
                <a:gd name="connsiteX2" fmla="*/ 362190 w 3500792"/>
                <a:gd name="connsiteY2" fmla="*/ 109257 h 1651327"/>
                <a:gd name="connsiteX3" fmla="*/ 1111490 w 3500792"/>
                <a:gd name="connsiteY3" fmla="*/ 273852 h 1651327"/>
                <a:gd name="connsiteX4" fmla="*/ 1289290 w 3500792"/>
                <a:gd name="connsiteY4" fmla="*/ 282430 h 1651327"/>
                <a:gd name="connsiteX5" fmla="*/ 2497492 w 3500792"/>
                <a:gd name="connsiteY5" fmla="*/ 451247 h 1651327"/>
                <a:gd name="connsiteX6" fmla="*/ 3081692 w 3500792"/>
                <a:gd name="connsiteY6" fmla="*/ 766624 h 1651327"/>
                <a:gd name="connsiteX7" fmla="*/ 3411892 w 3500792"/>
                <a:gd name="connsiteY7" fmla="*/ 1268481 h 1651327"/>
                <a:gd name="connsiteX8" fmla="*/ 3500792 w 3500792"/>
                <a:gd name="connsiteY8" fmla="*/ 1651327 h 1651327"/>
                <a:gd name="connsiteX9" fmla="*/ 3499866 w 3500792"/>
                <a:gd name="connsiteY9" fmla="*/ 1512677 h 1651327"/>
                <a:gd name="connsiteX10" fmla="*/ 2940289 w 3500792"/>
                <a:gd name="connsiteY10" fmla="*/ 1012230 h 1651327"/>
                <a:gd name="connsiteX11" fmla="*/ 2203689 w 3500792"/>
                <a:gd name="connsiteY11" fmla="*/ 801949 h 1651327"/>
                <a:gd name="connsiteX12" fmla="*/ 1722792 w 3500792"/>
                <a:gd name="connsiteY12" fmla="*/ 774085 h 1651327"/>
                <a:gd name="connsiteX13" fmla="*/ 0 w 3500792"/>
                <a:gd name="connsiteY13" fmla="*/ 519813 h 1651327"/>
                <a:gd name="connsiteX0" fmla="*/ 0 w 3500792"/>
                <a:gd name="connsiteY0" fmla="*/ 519813 h 1651327"/>
                <a:gd name="connsiteX1" fmla="*/ 0 w 3500792"/>
                <a:gd name="connsiteY1" fmla="*/ 27073 h 1651327"/>
                <a:gd name="connsiteX2" fmla="*/ 362190 w 3500792"/>
                <a:gd name="connsiteY2" fmla="*/ 109257 h 1651327"/>
                <a:gd name="connsiteX3" fmla="*/ 1111490 w 3500792"/>
                <a:gd name="connsiteY3" fmla="*/ 273852 h 1651327"/>
                <a:gd name="connsiteX4" fmla="*/ 1308340 w 3500792"/>
                <a:gd name="connsiteY4" fmla="*/ 325723 h 1651327"/>
                <a:gd name="connsiteX5" fmla="*/ 2497492 w 3500792"/>
                <a:gd name="connsiteY5" fmla="*/ 451247 h 1651327"/>
                <a:gd name="connsiteX6" fmla="*/ 3081692 w 3500792"/>
                <a:gd name="connsiteY6" fmla="*/ 766624 h 1651327"/>
                <a:gd name="connsiteX7" fmla="*/ 3411892 w 3500792"/>
                <a:gd name="connsiteY7" fmla="*/ 1268481 h 1651327"/>
                <a:gd name="connsiteX8" fmla="*/ 3500792 w 3500792"/>
                <a:gd name="connsiteY8" fmla="*/ 1651327 h 1651327"/>
                <a:gd name="connsiteX9" fmla="*/ 3499866 w 3500792"/>
                <a:gd name="connsiteY9" fmla="*/ 1512677 h 1651327"/>
                <a:gd name="connsiteX10" fmla="*/ 2940289 w 3500792"/>
                <a:gd name="connsiteY10" fmla="*/ 1012230 h 1651327"/>
                <a:gd name="connsiteX11" fmla="*/ 2203689 w 3500792"/>
                <a:gd name="connsiteY11" fmla="*/ 801949 h 1651327"/>
                <a:gd name="connsiteX12" fmla="*/ 1722792 w 3500792"/>
                <a:gd name="connsiteY12" fmla="*/ 774085 h 1651327"/>
                <a:gd name="connsiteX13" fmla="*/ 0 w 3500792"/>
                <a:gd name="connsiteY13" fmla="*/ 519813 h 1651327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11490 w 3500792"/>
                <a:gd name="connsiteY4" fmla="*/ 288566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081692 w 3500792"/>
                <a:gd name="connsiteY7" fmla="*/ 781338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2940289 w 3500792"/>
                <a:gd name="connsiteY11" fmla="*/ 1026944 h 1666041"/>
                <a:gd name="connsiteX12" fmla="*/ 2203689 w 3500792"/>
                <a:gd name="connsiteY12" fmla="*/ 816663 h 1666041"/>
                <a:gd name="connsiteX13" fmla="*/ 1722792 w 3500792"/>
                <a:gd name="connsiteY13" fmla="*/ 788799 h 1666041"/>
                <a:gd name="connsiteX14" fmla="*/ 0 w 3500792"/>
                <a:gd name="connsiteY14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081692 w 3500792"/>
                <a:gd name="connsiteY7" fmla="*/ 781338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2940289 w 3500792"/>
                <a:gd name="connsiteY11" fmla="*/ 1026944 h 1666041"/>
                <a:gd name="connsiteX12" fmla="*/ 2203689 w 3500792"/>
                <a:gd name="connsiteY12" fmla="*/ 816663 h 1666041"/>
                <a:gd name="connsiteX13" fmla="*/ 1722792 w 3500792"/>
                <a:gd name="connsiteY13" fmla="*/ 788799 h 1666041"/>
                <a:gd name="connsiteX14" fmla="*/ 0 w 3500792"/>
                <a:gd name="connsiteY14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081692 w 3500792"/>
                <a:gd name="connsiteY7" fmla="*/ 781338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2940289 w 3500792"/>
                <a:gd name="connsiteY11" fmla="*/ 1026944 h 1666041"/>
                <a:gd name="connsiteX12" fmla="*/ 2203689 w 3500792"/>
                <a:gd name="connsiteY12" fmla="*/ 816663 h 1666041"/>
                <a:gd name="connsiteX13" fmla="*/ 1722792 w 3500792"/>
                <a:gd name="connsiteY13" fmla="*/ 788799 h 1666041"/>
                <a:gd name="connsiteX14" fmla="*/ 1178165 w 3500792"/>
                <a:gd name="connsiteY14" fmla="*/ 730775 h 1666041"/>
                <a:gd name="connsiteX15" fmla="*/ 0 w 3500792"/>
                <a:gd name="connsiteY15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081692 w 3500792"/>
                <a:gd name="connsiteY7" fmla="*/ 781338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2940289 w 3500792"/>
                <a:gd name="connsiteY11" fmla="*/ 1026944 h 1666041"/>
                <a:gd name="connsiteX12" fmla="*/ 2867265 w 3500792"/>
                <a:gd name="connsiteY12" fmla="*/ 1033828 h 1666041"/>
                <a:gd name="connsiteX13" fmla="*/ 2203689 w 3500792"/>
                <a:gd name="connsiteY13" fmla="*/ 816663 h 1666041"/>
                <a:gd name="connsiteX14" fmla="*/ 1722792 w 3500792"/>
                <a:gd name="connsiteY14" fmla="*/ 788799 h 1666041"/>
                <a:gd name="connsiteX15" fmla="*/ 1178165 w 3500792"/>
                <a:gd name="connsiteY15" fmla="*/ 730775 h 1666041"/>
                <a:gd name="connsiteX16" fmla="*/ 0 w 3500792"/>
                <a:gd name="connsiteY16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081692 w 3500792"/>
                <a:gd name="connsiteY7" fmla="*/ 781338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3032364 w 3500792"/>
                <a:gd name="connsiteY11" fmla="*/ 1076422 h 1666041"/>
                <a:gd name="connsiteX12" fmla="*/ 2867265 w 3500792"/>
                <a:gd name="connsiteY12" fmla="*/ 1033828 h 1666041"/>
                <a:gd name="connsiteX13" fmla="*/ 2203689 w 3500792"/>
                <a:gd name="connsiteY13" fmla="*/ 816663 h 1666041"/>
                <a:gd name="connsiteX14" fmla="*/ 1722792 w 3500792"/>
                <a:gd name="connsiteY14" fmla="*/ 788799 h 1666041"/>
                <a:gd name="connsiteX15" fmla="*/ 1178165 w 3500792"/>
                <a:gd name="connsiteY15" fmla="*/ 730775 h 1666041"/>
                <a:gd name="connsiteX16" fmla="*/ 0 w 3500792"/>
                <a:gd name="connsiteY16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081692 w 3500792"/>
                <a:gd name="connsiteY7" fmla="*/ 781338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3032364 w 3500792"/>
                <a:gd name="connsiteY11" fmla="*/ 1076422 h 1666041"/>
                <a:gd name="connsiteX12" fmla="*/ 2975215 w 3500792"/>
                <a:gd name="connsiteY12" fmla="*/ 1061659 h 1666041"/>
                <a:gd name="connsiteX13" fmla="*/ 2867265 w 3500792"/>
                <a:gd name="connsiteY13" fmla="*/ 1033828 h 1666041"/>
                <a:gd name="connsiteX14" fmla="*/ 2203689 w 3500792"/>
                <a:gd name="connsiteY14" fmla="*/ 816663 h 1666041"/>
                <a:gd name="connsiteX15" fmla="*/ 1722792 w 3500792"/>
                <a:gd name="connsiteY15" fmla="*/ 788799 h 1666041"/>
                <a:gd name="connsiteX16" fmla="*/ 1178165 w 3500792"/>
                <a:gd name="connsiteY16" fmla="*/ 730775 h 1666041"/>
                <a:gd name="connsiteX17" fmla="*/ 0 w 3500792"/>
                <a:gd name="connsiteY17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081692 w 3500792"/>
                <a:gd name="connsiteY7" fmla="*/ 781338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3149839 w 3500792"/>
                <a:gd name="connsiteY11" fmla="*/ 1141362 h 1666041"/>
                <a:gd name="connsiteX12" fmla="*/ 2975215 w 3500792"/>
                <a:gd name="connsiteY12" fmla="*/ 1061659 h 1666041"/>
                <a:gd name="connsiteX13" fmla="*/ 2867265 w 3500792"/>
                <a:gd name="connsiteY13" fmla="*/ 1033828 h 1666041"/>
                <a:gd name="connsiteX14" fmla="*/ 2203689 w 3500792"/>
                <a:gd name="connsiteY14" fmla="*/ 816663 h 1666041"/>
                <a:gd name="connsiteX15" fmla="*/ 1722792 w 3500792"/>
                <a:gd name="connsiteY15" fmla="*/ 788799 h 1666041"/>
                <a:gd name="connsiteX16" fmla="*/ 1178165 w 3500792"/>
                <a:gd name="connsiteY16" fmla="*/ 730775 h 1666041"/>
                <a:gd name="connsiteX17" fmla="*/ 0 w 3500792"/>
                <a:gd name="connsiteY17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081692 w 3500792"/>
                <a:gd name="connsiteY7" fmla="*/ 781338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3149839 w 3500792"/>
                <a:gd name="connsiteY11" fmla="*/ 1141362 h 1666041"/>
                <a:gd name="connsiteX12" fmla="*/ 2975215 w 3500792"/>
                <a:gd name="connsiteY12" fmla="*/ 1061659 h 1666041"/>
                <a:gd name="connsiteX13" fmla="*/ 2867265 w 3500792"/>
                <a:gd name="connsiteY13" fmla="*/ 1033828 h 1666041"/>
                <a:gd name="connsiteX14" fmla="*/ 2203689 w 3500792"/>
                <a:gd name="connsiteY14" fmla="*/ 816663 h 1666041"/>
                <a:gd name="connsiteX15" fmla="*/ 1722792 w 3500792"/>
                <a:gd name="connsiteY15" fmla="*/ 788799 h 1666041"/>
                <a:gd name="connsiteX16" fmla="*/ 1178165 w 3500792"/>
                <a:gd name="connsiteY16" fmla="*/ 730775 h 1666041"/>
                <a:gd name="connsiteX17" fmla="*/ 0 w 3500792"/>
                <a:gd name="connsiteY17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3149839 w 3500792"/>
                <a:gd name="connsiteY11" fmla="*/ 1141362 h 1666041"/>
                <a:gd name="connsiteX12" fmla="*/ 2975215 w 3500792"/>
                <a:gd name="connsiteY12" fmla="*/ 1061659 h 1666041"/>
                <a:gd name="connsiteX13" fmla="*/ 2867265 w 3500792"/>
                <a:gd name="connsiteY13" fmla="*/ 1033828 h 1666041"/>
                <a:gd name="connsiteX14" fmla="*/ 2203689 w 3500792"/>
                <a:gd name="connsiteY14" fmla="*/ 816663 h 1666041"/>
                <a:gd name="connsiteX15" fmla="*/ 1722792 w 3500792"/>
                <a:gd name="connsiteY15" fmla="*/ 788799 h 1666041"/>
                <a:gd name="connsiteX16" fmla="*/ 1178165 w 3500792"/>
                <a:gd name="connsiteY16" fmla="*/ 730775 h 1666041"/>
                <a:gd name="connsiteX17" fmla="*/ 0 w 3500792"/>
                <a:gd name="connsiteY17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3149839 w 3500792"/>
                <a:gd name="connsiteY11" fmla="*/ 1141362 h 1666041"/>
                <a:gd name="connsiteX12" fmla="*/ 2975215 w 3500792"/>
                <a:gd name="connsiteY12" fmla="*/ 1061659 h 1666041"/>
                <a:gd name="connsiteX13" fmla="*/ 2867265 w 3500792"/>
                <a:gd name="connsiteY13" fmla="*/ 1033828 h 1666041"/>
                <a:gd name="connsiteX14" fmla="*/ 2565640 w 3500792"/>
                <a:gd name="connsiteY14" fmla="*/ 897764 h 1666041"/>
                <a:gd name="connsiteX15" fmla="*/ 2203689 w 3500792"/>
                <a:gd name="connsiteY15" fmla="*/ 816663 h 1666041"/>
                <a:gd name="connsiteX16" fmla="*/ 1722792 w 3500792"/>
                <a:gd name="connsiteY16" fmla="*/ 788799 h 1666041"/>
                <a:gd name="connsiteX17" fmla="*/ 1178165 w 3500792"/>
                <a:gd name="connsiteY17" fmla="*/ 730775 h 1666041"/>
                <a:gd name="connsiteX18" fmla="*/ 0 w 3500792"/>
                <a:gd name="connsiteY18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3149839 w 3500792"/>
                <a:gd name="connsiteY11" fmla="*/ 1141362 h 1666041"/>
                <a:gd name="connsiteX12" fmla="*/ 2975215 w 3500792"/>
                <a:gd name="connsiteY12" fmla="*/ 1061659 h 1666041"/>
                <a:gd name="connsiteX13" fmla="*/ 2867265 w 3500792"/>
                <a:gd name="connsiteY13" fmla="*/ 1033828 h 1666041"/>
                <a:gd name="connsiteX14" fmla="*/ 2565640 w 3500792"/>
                <a:gd name="connsiteY14" fmla="*/ 897764 h 1666041"/>
                <a:gd name="connsiteX15" fmla="*/ 2203689 w 3500792"/>
                <a:gd name="connsiteY15" fmla="*/ 816663 h 1666041"/>
                <a:gd name="connsiteX16" fmla="*/ 1722792 w 3500792"/>
                <a:gd name="connsiteY16" fmla="*/ 788799 h 1666041"/>
                <a:gd name="connsiteX17" fmla="*/ 1451215 w 3500792"/>
                <a:gd name="connsiteY17" fmla="*/ 774069 h 1666041"/>
                <a:gd name="connsiteX18" fmla="*/ 1178165 w 3500792"/>
                <a:gd name="connsiteY18" fmla="*/ 730775 h 1666041"/>
                <a:gd name="connsiteX19" fmla="*/ 0 w 3500792"/>
                <a:gd name="connsiteY19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3149839 w 3500792"/>
                <a:gd name="connsiteY11" fmla="*/ 1141362 h 1666041"/>
                <a:gd name="connsiteX12" fmla="*/ 2975215 w 3500792"/>
                <a:gd name="connsiteY12" fmla="*/ 1061659 h 1666041"/>
                <a:gd name="connsiteX13" fmla="*/ 2867265 w 3500792"/>
                <a:gd name="connsiteY13" fmla="*/ 1033828 h 1666041"/>
                <a:gd name="connsiteX14" fmla="*/ 2565640 w 3500792"/>
                <a:gd name="connsiteY14" fmla="*/ 897764 h 1666041"/>
                <a:gd name="connsiteX15" fmla="*/ 2203689 w 3500792"/>
                <a:gd name="connsiteY15" fmla="*/ 816663 h 1666041"/>
                <a:gd name="connsiteX16" fmla="*/ 1722792 w 3500792"/>
                <a:gd name="connsiteY16" fmla="*/ 788799 h 1666041"/>
                <a:gd name="connsiteX17" fmla="*/ 1451215 w 3500792"/>
                <a:gd name="connsiteY17" fmla="*/ 774069 h 1666041"/>
                <a:gd name="connsiteX18" fmla="*/ 1178165 w 3500792"/>
                <a:gd name="connsiteY18" fmla="*/ 730775 h 1666041"/>
                <a:gd name="connsiteX19" fmla="*/ 920990 w 3500792"/>
                <a:gd name="connsiteY19" fmla="*/ 709129 h 1666041"/>
                <a:gd name="connsiteX20" fmla="*/ 0 w 3500792"/>
                <a:gd name="connsiteY20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05140 w 3500792"/>
                <a:gd name="connsiteY4" fmla="*/ 294751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3149839 w 3500792"/>
                <a:gd name="connsiteY11" fmla="*/ 1141362 h 1666041"/>
                <a:gd name="connsiteX12" fmla="*/ 2975215 w 3500792"/>
                <a:gd name="connsiteY12" fmla="*/ 1061659 h 1666041"/>
                <a:gd name="connsiteX13" fmla="*/ 2867265 w 3500792"/>
                <a:gd name="connsiteY13" fmla="*/ 1033828 h 1666041"/>
                <a:gd name="connsiteX14" fmla="*/ 2565640 w 3500792"/>
                <a:gd name="connsiteY14" fmla="*/ 897764 h 1666041"/>
                <a:gd name="connsiteX15" fmla="*/ 2203689 w 3500792"/>
                <a:gd name="connsiteY15" fmla="*/ 816663 h 1666041"/>
                <a:gd name="connsiteX16" fmla="*/ 1722792 w 3500792"/>
                <a:gd name="connsiteY16" fmla="*/ 788799 h 1666041"/>
                <a:gd name="connsiteX17" fmla="*/ 1451215 w 3500792"/>
                <a:gd name="connsiteY17" fmla="*/ 774069 h 1666041"/>
                <a:gd name="connsiteX18" fmla="*/ 1190865 w 3500792"/>
                <a:gd name="connsiteY18" fmla="*/ 743145 h 1666041"/>
                <a:gd name="connsiteX19" fmla="*/ 920990 w 3500792"/>
                <a:gd name="connsiteY19" fmla="*/ 709129 h 1666041"/>
                <a:gd name="connsiteX20" fmla="*/ 0 w 3500792"/>
                <a:gd name="connsiteY20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17840 w 3500792"/>
                <a:gd name="connsiteY4" fmla="*/ 307120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411892 w 3500792"/>
                <a:gd name="connsiteY8" fmla="*/ 1283195 h 1666041"/>
                <a:gd name="connsiteX9" fmla="*/ 3500792 w 3500792"/>
                <a:gd name="connsiteY9" fmla="*/ 1666041 h 1666041"/>
                <a:gd name="connsiteX10" fmla="*/ 3499866 w 3500792"/>
                <a:gd name="connsiteY10" fmla="*/ 1527391 h 1666041"/>
                <a:gd name="connsiteX11" fmla="*/ 3149839 w 3500792"/>
                <a:gd name="connsiteY11" fmla="*/ 1141362 h 1666041"/>
                <a:gd name="connsiteX12" fmla="*/ 2975215 w 3500792"/>
                <a:gd name="connsiteY12" fmla="*/ 1061659 h 1666041"/>
                <a:gd name="connsiteX13" fmla="*/ 2867265 w 3500792"/>
                <a:gd name="connsiteY13" fmla="*/ 1033828 h 1666041"/>
                <a:gd name="connsiteX14" fmla="*/ 2565640 w 3500792"/>
                <a:gd name="connsiteY14" fmla="*/ 897764 h 1666041"/>
                <a:gd name="connsiteX15" fmla="*/ 2203689 w 3500792"/>
                <a:gd name="connsiteY15" fmla="*/ 816663 h 1666041"/>
                <a:gd name="connsiteX16" fmla="*/ 1722792 w 3500792"/>
                <a:gd name="connsiteY16" fmla="*/ 788799 h 1666041"/>
                <a:gd name="connsiteX17" fmla="*/ 1451215 w 3500792"/>
                <a:gd name="connsiteY17" fmla="*/ 774069 h 1666041"/>
                <a:gd name="connsiteX18" fmla="*/ 1190865 w 3500792"/>
                <a:gd name="connsiteY18" fmla="*/ 743145 h 1666041"/>
                <a:gd name="connsiteX19" fmla="*/ 920990 w 3500792"/>
                <a:gd name="connsiteY19" fmla="*/ 709129 h 1666041"/>
                <a:gd name="connsiteX20" fmla="*/ 0 w 3500792"/>
                <a:gd name="connsiteY20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17840 w 3500792"/>
                <a:gd name="connsiteY4" fmla="*/ 307120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284777 w 3500792"/>
                <a:gd name="connsiteY8" fmla="*/ 963477 h 1666041"/>
                <a:gd name="connsiteX9" fmla="*/ 3411892 w 3500792"/>
                <a:gd name="connsiteY9" fmla="*/ 1283195 h 1666041"/>
                <a:gd name="connsiteX10" fmla="*/ 3500792 w 3500792"/>
                <a:gd name="connsiteY10" fmla="*/ 1666041 h 1666041"/>
                <a:gd name="connsiteX11" fmla="*/ 3499866 w 3500792"/>
                <a:gd name="connsiteY11" fmla="*/ 1527391 h 1666041"/>
                <a:gd name="connsiteX12" fmla="*/ 3149839 w 3500792"/>
                <a:gd name="connsiteY12" fmla="*/ 1141362 h 1666041"/>
                <a:gd name="connsiteX13" fmla="*/ 2975215 w 3500792"/>
                <a:gd name="connsiteY13" fmla="*/ 1061659 h 1666041"/>
                <a:gd name="connsiteX14" fmla="*/ 2867265 w 3500792"/>
                <a:gd name="connsiteY14" fmla="*/ 1033828 h 1666041"/>
                <a:gd name="connsiteX15" fmla="*/ 2565640 w 3500792"/>
                <a:gd name="connsiteY15" fmla="*/ 897764 h 1666041"/>
                <a:gd name="connsiteX16" fmla="*/ 2203689 w 3500792"/>
                <a:gd name="connsiteY16" fmla="*/ 816663 h 1666041"/>
                <a:gd name="connsiteX17" fmla="*/ 1722792 w 3500792"/>
                <a:gd name="connsiteY17" fmla="*/ 788799 h 1666041"/>
                <a:gd name="connsiteX18" fmla="*/ 1451215 w 3500792"/>
                <a:gd name="connsiteY18" fmla="*/ 774069 h 1666041"/>
                <a:gd name="connsiteX19" fmla="*/ 1190865 w 3500792"/>
                <a:gd name="connsiteY19" fmla="*/ 743145 h 1666041"/>
                <a:gd name="connsiteX20" fmla="*/ 920990 w 3500792"/>
                <a:gd name="connsiteY20" fmla="*/ 709129 h 1666041"/>
                <a:gd name="connsiteX21" fmla="*/ 0 w 3500792"/>
                <a:gd name="connsiteY21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17840 w 3500792"/>
                <a:gd name="connsiteY4" fmla="*/ 307120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284777 w 3500792"/>
                <a:gd name="connsiteY8" fmla="*/ 963477 h 1666041"/>
                <a:gd name="connsiteX9" fmla="*/ 3411892 w 3500792"/>
                <a:gd name="connsiteY9" fmla="*/ 1283195 h 1666041"/>
                <a:gd name="connsiteX10" fmla="*/ 3500792 w 3500792"/>
                <a:gd name="connsiteY10" fmla="*/ 1666041 h 1666041"/>
                <a:gd name="connsiteX11" fmla="*/ 3499866 w 3500792"/>
                <a:gd name="connsiteY11" fmla="*/ 1527391 h 1666041"/>
                <a:gd name="connsiteX12" fmla="*/ 3149839 w 3500792"/>
                <a:gd name="connsiteY12" fmla="*/ 1141362 h 1666041"/>
                <a:gd name="connsiteX13" fmla="*/ 2975215 w 3500792"/>
                <a:gd name="connsiteY13" fmla="*/ 1061659 h 1666041"/>
                <a:gd name="connsiteX14" fmla="*/ 2867265 w 3500792"/>
                <a:gd name="connsiteY14" fmla="*/ 1033828 h 1666041"/>
                <a:gd name="connsiteX15" fmla="*/ 2565640 w 3500792"/>
                <a:gd name="connsiteY15" fmla="*/ 897764 h 1666041"/>
                <a:gd name="connsiteX16" fmla="*/ 2203689 w 3500792"/>
                <a:gd name="connsiteY16" fmla="*/ 816663 h 1666041"/>
                <a:gd name="connsiteX17" fmla="*/ 1722792 w 3500792"/>
                <a:gd name="connsiteY17" fmla="*/ 788799 h 1666041"/>
                <a:gd name="connsiteX18" fmla="*/ 1451215 w 3500792"/>
                <a:gd name="connsiteY18" fmla="*/ 774069 h 1666041"/>
                <a:gd name="connsiteX19" fmla="*/ 1190865 w 3500792"/>
                <a:gd name="connsiteY19" fmla="*/ 743145 h 1666041"/>
                <a:gd name="connsiteX20" fmla="*/ 920990 w 3500792"/>
                <a:gd name="connsiteY20" fmla="*/ 709129 h 1666041"/>
                <a:gd name="connsiteX21" fmla="*/ 0 w 3500792"/>
                <a:gd name="connsiteY21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17840 w 3500792"/>
                <a:gd name="connsiteY4" fmla="*/ 307120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284777 w 3500792"/>
                <a:gd name="connsiteY8" fmla="*/ 963477 h 1666041"/>
                <a:gd name="connsiteX9" fmla="*/ 3411892 w 3500792"/>
                <a:gd name="connsiteY9" fmla="*/ 1283195 h 1666041"/>
                <a:gd name="connsiteX10" fmla="*/ 3500792 w 3500792"/>
                <a:gd name="connsiteY10" fmla="*/ 1666041 h 1666041"/>
                <a:gd name="connsiteX11" fmla="*/ 3476053 w 3500792"/>
                <a:gd name="connsiteY11" fmla="*/ 1541306 h 1666041"/>
                <a:gd name="connsiteX12" fmla="*/ 3149839 w 3500792"/>
                <a:gd name="connsiteY12" fmla="*/ 1141362 h 1666041"/>
                <a:gd name="connsiteX13" fmla="*/ 2975215 w 3500792"/>
                <a:gd name="connsiteY13" fmla="*/ 1061659 h 1666041"/>
                <a:gd name="connsiteX14" fmla="*/ 2867265 w 3500792"/>
                <a:gd name="connsiteY14" fmla="*/ 1033828 h 1666041"/>
                <a:gd name="connsiteX15" fmla="*/ 2565640 w 3500792"/>
                <a:gd name="connsiteY15" fmla="*/ 897764 h 1666041"/>
                <a:gd name="connsiteX16" fmla="*/ 2203689 w 3500792"/>
                <a:gd name="connsiteY16" fmla="*/ 816663 h 1666041"/>
                <a:gd name="connsiteX17" fmla="*/ 1722792 w 3500792"/>
                <a:gd name="connsiteY17" fmla="*/ 788799 h 1666041"/>
                <a:gd name="connsiteX18" fmla="*/ 1451215 w 3500792"/>
                <a:gd name="connsiteY18" fmla="*/ 774069 h 1666041"/>
                <a:gd name="connsiteX19" fmla="*/ 1190865 w 3500792"/>
                <a:gd name="connsiteY19" fmla="*/ 743145 h 1666041"/>
                <a:gd name="connsiteX20" fmla="*/ 920990 w 3500792"/>
                <a:gd name="connsiteY20" fmla="*/ 709129 h 1666041"/>
                <a:gd name="connsiteX21" fmla="*/ 0 w 3500792"/>
                <a:gd name="connsiteY21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17840 w 3500792"/>
                <a:gd name="connsiteY4" fmla="*/ 307120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284777 w 3500792"/>
                <a:gd name="connsiteY8" fmla="*/ 963477 h 1666041"/>
                <a:gd name="connsiteX9" fmla="*/ 3411892 w 3500792"/>
                <a:gd name="connsiteY9" fmla="*/ 1283195 h 1666041"/>
                <a:gd name="connsiteX10" fmla="*/ 3500792 w 3500792"/>
                <a:gd name="connsiteY10" fmla="*/ 1666041 h 1666041"/>
                <a:gd name="connsiteX11" fmla="*/ 3459384 w 3500792"/>
                <a:gd name="connsiteY11" fmla="*/ 1559860 h 1666041"/>
                <a:gd name="connsiteX12" fmla="*/ 3149839 w 3500792"/>
                <a:gd name="connsiteY12" fmla="*/ 1141362 h 1666041"/>
                <a:gd name="connsiteX13" fmla="*/ 2975215 w 3500792"/>
                <a:gd name="connsiteY13" fmla="*/ 1061659 h 1666041"/>
                <a:gd name="connsiteX14" fmla="*/ 2867265 w 3500792"/>
                <a:gd name="connsiteY14" fmla="*/ 1033828 h 1666041"/>
                <a:gd name="connsiteX15" fmla="*/ 2565640 w 3500792"/>
                <a:gd name="connsiteY15" fmla="*/ 897764 h 1666041"/>
                <a:gd name="connsiteX16" fmla="*/ 2203689 w 3500792"/>
                <a:gd name="connsiteY16" fmla="*/ 816663 h 1666041"/>
                <a:gd name="connsiteX17" fmla="*/ 1722792 w 3500792"/>
                <a:gd name="connsiteY17" fmla="*/ 788799 h 1666041"/>
                <a:gd name="connsiteX18" fmla="*/ 1451215 w 3500792"/>
                <a:gd name="connsiteY18" fmla="*/ 774069 h 1666041"/>
                <a:gd name="connsiteX19" fmla="*/ 1190865 w 3500792"/>
                <a:gd name="connsiteY19" fmla="*/ 743145 h 1666041"/>
                <a:gd name="connsiteX20" fmla="*/ 920990 w 3500792"/>
                <a:gd name="connsiteY20" fmla="*/ 709129 h 1666041"/>
                <a:gd name="connsiteX21" fmla="*/ 0 w 3500792"/>
                <a:gd name="connsiteY21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17840 w 3500792"/>
                <a:gd name="connsiteY4" fmla="*/ 307120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284777 w 3500792"/>
                <a:gd name="connsiteY8" fmla="*/ 963477 h 1666041"/>
                <a:gd name="connsiteX9" fmla="*/ 3411892 w 3500792"/>
                <a:gd name="connsiteY9" fmla="*/ 1283195 h 1666041"/>
                <a:gd name="connsiteX10" fmla="*/ 3500792 w 3500792"/>
                <a:gd name="connsiteY10" fmla="*/ 1666041 h 1666041"/>
                <a:gd name="connsiteX11" fmla="*/ 3459384 w 3500792"/>
                <a:gd name="connsiteY11" fmla="*/ 1559860 h 1666041"/>
                <a:gd name="connsiteX12" fmla="*/ 3149839 w 3500792"/>
                <a:gd name="connsiteY12" fmla="*/ 1141362 h 1666041"/>
                <a:gd name="connsiteX13" fmla="*/ 2975215 w 3500792"/>
                <a:gd name="connsiteY13" fmla="*/ 1061659 h 1666041"/>
                <a:gd name="connsiteX14" fmla="*/ 2867265 w 3500792"/>
                <a:gd name="connsiteY14" fmla="*/ 1033828 h 1666041"/>
                <a:gd name="connsiteX15" fmla="*/ 2565640 w 3500792"/>
                <a:gd name="connsiteY15" fmla="*/ 897764 h 1666041"/>
                <a:gd name="connsiteX16" fmla="*/ 2203689 w 3500792"/>
                <a:gd name="connsiteY16" fmla="*/ 816663 h 1666041"/>
                <a:gd name="connsiteX17" fmla="*/ 1722792 w 3500792"/>
                <a:gd name="connsiteY17" fmla="*/ 788799 h 1666041"/>
                <a:gd name="connsiteX18" fmla="*/ 1451215 w 3500792"/>
                <a:gd name="connsiteY18" fmla="*/ 774069 h 1666041"/>
                <a:gd name="connsiteX19" fmla="*/ 1190865 w 3500792"/>
                <a:gd name="connsiteY19" fmla="*/ 743145 h 1666041"/>
                <a:gd name="connsiteX20" fmla="*/ 920990 w 3500792"/>
                <a:gd name="connsiteY20" fmla="*/ 709129 h 1666041"/>
                <a:gd name="connsiteX21" fmla="*/ 0 w 3500792"/>
                <a:gd name="connsiteY21" fmla="*/ 534527 h 1666041"/>
                <a:gd name="connsiteX0" fmla="*/ 0 w 3500792"/>
                <a:gd name="connsiteY0" fmla="*/ 534527 h 1666041"/>
                <a:gd name="connsiteX1" fmla="*/ 0 w 3500792"/>
                <a:gd name="connsiteY1" fmla="*/ 41787 h 1666041"/>
                <a:gd name="connsiteX2" fmla="*/ 101840 w 3500792"/>
                <a:gd name="connsiteY2" fmla="*/ 41176 h 1666041"/>
                <a:gd name="connsiteX3" fmla="*/ 362190 w 3500792"/>
                <a:gd name="connsiteY3" fmla="*/ 123971 h 1666041"/>
                <a:gd name="connsiteX4" fmla="*/ 1117840 w 3500792"/>
                <a:gd name="connsiteY4" fmla="*/ 307120 h 1666041"/>
                <a:gd name="connsiteX5" fmla="*/ 1308340 w 3500792"/>
                <a:gd name="connsiteY5" fmla="*/ 340437 h 1666041"/>
                <a:gd name="connsiteX6" fmla="*/ 2497492 w 3500792"/>
                <a:gd name="connsiteY6" fmla="*/ 465961 h 1666041"/>
                <a:gd name="connsiteX7" fmla="*/ 3135667 w 3500792"/>
                <a:gd name="connsiteY7" fmla="*/ 824632 h 1666041"/>
                <a:gd name="connsiteX8" fmla="*/ 3284777 w 3500792"/>
                <a:gd name="connsiteY8" fmla="*/ 963477 h 1666041"/>
                <a:gd name="connsiteX9" fmla="*/ 3411892 w 3500792"/>
                <a:gd name="connsiteY9" fmla="*/ 1283195 h 1666041"/>
                <a:gd name="connsiteX10" fmla="*/ 3500792 w 3500792"/>
                <a:gd name="connsiteY10" fmla="*/ 1666041 h 1666041"/>
                <a:gd name="connsiteX11" fmla="*/ 3457003 w 3500792"/>
                <a:gd name="connsiteY11" fmla="*/ 1550583 h 1666041"/>
                <a:gd name="connsiteX12" fmla="*/ 3149839 w 3500792"/>
                <a:gd name="connsiteY12" fmla="*/ 1141362 h 1666041"/>
                <a:gd name="connsiteX13" fmla="*/ 2975215 w 3500792"/>
                <a:gd name="connsiteY13" fmla="*/ 1061659 h 1666041"/>
                <a:gd name="connsiteX14" fmla="*/ 2867265 w 3500792"/>
                <a:gd name="connsiteY14" fmla="*/ 1033828 h 1666041"/>
                <a:gd name="connsiteX15" fmla="*/ 2565640 w 3500792"/>
                <a:gd name="connsiteY15" fmla="*/ 897764 h 1666041"/>
                <a:gd name="connsiteX16" fmla="*/ 2203689 w 3500792"/>
                <a:gd name="connsiteY16" fmla="*/ 816663 h 1666041"/>
                <a:gd name="connsiteX17" fmla="*/ 1722792 w 3500792"/>
                <a:gd name="connsiteY17" fmla="*/ 788799 h 1666041"/>
                <a:gd name="connsiteX18" fmla="*/ 1451215 w 3500792"/>
                <a:gd name="connsiteY18" fmla="*/ 774069 h 1666041"/>
                <a:gd name="connsiteX19" fmla="*/ 1190865 w 3500792"/>
                <a:gd name="connsiteY19" fmla="*/ 743145 h 1666041"/>
                <a:gd name="connsiteX20" fmla="*/ 920990 w 3500792"/>
                <a:gd name="connsiteY20" fmla="*/ 709129 h 1666041"/>
                <a:gd name="connsiteX21" fmla="*/ 0 w 3500792"/>
                <a:gd name="connsiteY21" fmla="*/ 534527 h 1666041"/>
                <a:gd name="connsiteX0" fmla="*/ 0 w 3476979"/>
                <a:gd name="connsiteY0" fmla="*/ 534527 h 1628933"/>
                <a:gd name="connsiteX1" fmla="*/ 0 w 3476979"/>
                <a:gd name="connsiteY1" fmla="*/ 41787 h 1628933"/>
                <a:gd name="connsiteX2" fmla="*/ 101840 w 3476979"/>
                <a:gd name="connsiteY2" fmla="*/ 41176 h 1628933"/>
                <a:gd name="connsiteX3" fmla="*/ 362190 w 3476979"/>
                <a:gd name="connsiteY3" fmla="*/ 123971 h 1628933"/>
                <a:gd name="connsiteX4" fmla="*/ 1117840 w 3476979"/>
                <a:gd name="connsiteY4" fmla="*/ 307120 h 1628933"/>
                <a:gd name="connsiteX5" fmla="*/ 1308340 w 3476979"/>
                <a:gd name="connsiteY5" fmla="*/ 340437 h 1628933"/>
                <a:gd name="connsiteX6" fmla="*/ 2497492 w 3476979"/>
                <a:gd name="connsiteY6" fmla="*/ 465961 h 1628933"/>
                <a:gd name="connsiteX7" fmla="*/ 3135667 w 3476979"/>
                <a:gd name="connsiteY7" fmla="*/ 824632 h 1628933"/>
                <a:gd name="connsiteX8" fmla="*/ 3284777 w 3476979"/>
                <a:gd name="connsiteY8" fmla="*/ 963477 h 1628933"/>
                <a:gd name="connsiteX9" fmla="*/ 3411892 w 3476979"/>
                <a:gd name="connsiteY9" fmla="*/ 1283195 h 1628933"/>
                <a:gd name="connsiteX10" fmla="*/ 3476979 w 3476979"/>
                <a:gd name="connsiteY10" fmla="*/ 1628933 h 1628933"/>
                <a:gd name="connsiteX11" fmla="*/ 3457003 w 3476979"/>
                <a:gd name="connsiteY11" fmla="*/ 1550583 h 1628933"/>
                <a:gd name="connsiteX12" fmla="*/ 3149839 w 3476979"/>
                <a:gd name="connsiteY12" fmla="*/ 1141362 h 1628933"/>
                <a:gd name="connsiteX13" fmla="*/ 2975215 w 3476979"/>
                <a:gd name="connsiteY13" fmla="*/ 1061659 h 1628933"/>
                <a:gd name="connsiteX14" fmla="*/ 2867265 w 3476979"/>
                <a:gd name="connsiteY14" fmla="*/ 1033828 h 1628933"/>
                <a:gd name="connsiteX15" fmla="*/ 2565640 w 3476979"/>
                <a:gd name="connsiteY15" fmla="*/ 897764 h 1628933"/>
                <a:gd name="connsiteX16" fmla="*/ 2203689 w 3476979"/>
                <a:gd name="connsiteY16" fmla="*/ 816663 h 1628933"/>
                <a:gd name="connsiteX17" fmla="*/ 1722792 w 3476979"/>
                <a:gd name="connsiteY17" fmla="*/ 788799 h 1628933"/>
                <a:gd name="connsiteX18" fmla="*/ 1451215 w 3476979"/>
                <a:gd name="connsiteY18" fmla="*/ 774069 h 1628933"/>
                <a:gd name="connsiteX19" fmla="*/ 1190865 w 3476979"/>
                <a:gd name="connsiteY19" fmla="*/ 743145 h 1628933"/>
                <a:gd name="connsiteX20" fmla="*/ 920990 w 3476979"/>
                <a:gd name="connsiteY20" fmla="*/ 709129 h 1628933"/>
                <a:gd name="connsiteX21" fmla="*/ 0 w 3476979"/>
                <a:gd name="connsiteY21" fmla="*/ 534527 h 1628933"/>
                <a:gd name="connsiteX0" fmla="*/ 0 w 3476979"/>
                <a:gd name="connsiteY0" fmla="*/ 534527 h 1628933"/>
                <a:gd name="connsiteX1" fmla="*/ 0 w 3476979"/>
                <a:gd name="connsiteY1" fmla="*/ 41787 h 1628933"/>
                <a:gd name="connsiteX2" fmla="*/ 101840 w 3476979"/>
                <a:gd name="connsiteY2" fmla="*/ 41176 h 1628933"/>
                <a:gd name="connsiteX3" fmla="*/ 362190 w 3476979"/>
                <a:gd name="connsiteY3" fmla="*/ 123971 h 1628933"/>
                <a:gd name="connsiteX4" fmla="*/ 1117840 w 3476979"/>
                <a:gd name="connsiteY4" fmla="*/ 307120 h 1628933"/>
                <a:gd name="connsiteX5" fmla="*/ 1308340 w 3476979"/>
                <a:gd name="connsiteY5" fmla="*/ 340437 h 1628933"/>
                <a:gd name="connsiteX6" fmla="*/ 2497492 w 3476979"/>
                <a:gd name="connsiteY6" fmla="*/ 465961 h 1628933"/>
                <a:gd name="connsiteX7" fmla="*/ 3135667 w 3476979"/>
                <a:gd name="connsiteY7" fmla="*/ 824632 h 1628933"/>
                <a:gd name="connsiteX8" fmla="*/ 3284777 w 3476979"/>
                <a:gd name="connsiteY8" fmla="*/ 963477 h 1628933"/>
                <a:gd name="connsiteX9" fmla="*/ 3411892 w 3476979"/>
                <a:gd name="connsiteY9" fmla="*/ 1283195 h 1628933"/>
                <a:gd name="connsiteX10" fmla="*/ 3476979 w 3476979"/>
                <a:gd name="connsiteY10" fmla="*/ 1628933 h 1628933"/>
                <a:gd name="connsiteX11" fmla="*/ 3464146 w 3476979"/>
                <a:gd name="connsiteY11" fmla="*/ 1550583 h 1628933"/>
                <a:gd name="connsiteX12" fmla="*/ 3149839 w 3476979"/>
                <a:gd name="connsiteY12" fmla="*/ 1141362 h 1628933"/>
                <a:gd name="connsiteX13" fmla="*/ 2975215 w 3476979"/>
                <a:gd name="connsiteY13" fmla="*/ 1061659 h 1628933"/>
                <a:gd name="connsiteX14" fmla="*/ 2867265 w 3476979"/>
                <a:gd name="connsiteY14" fmla="*/ 1033828 h 1628933"/>
                <a:gd name="connsiteX15" fmla="*/ 2565640 w 3476979"/>
                <a:gd name="connsiteY15" fmla="*/ 897764 h 1628933"/>
                <a:gd name="connsiteX16" fmla="*/ 2203689 w 3476979"/>
                <a:gd name="connsiteY16" fmla="*/ 816663 h 1628933"/>
                <a:gd name="connsiteX17" fmla="*/ 1722792 w 3476979"/>
                <a:gd name="connsiteY17" fmla="*/ 788799 h 1628933"/>
                <a:gd name="connsiteX18" fmla="*/ 1451215 w 3476979"/>
                <a:gd name="connsiteY18" fmla="*/ 774069 h 1628933"/>
                <a:gd name="connsiteX19" fmla="*/ 1190865 w 3476979"/>
                <a:gd name="connsiteY19" fmla="*/ 743145 h 1628933"/>
                <a:gd name="connsiteX20" fmla="*/ 920990 w 3476979"/>
                <a:gd name="connsiteY20" fmla="*/ 709129 h 1628933"/>
                <a:gd name="connsiteX21" fmla="*/ 0 w 3476979"/>
                <a:gd name="connsiteY21" fmla="*/ 534527 h 1628933"/>
                <a:gd name="connsiteX0" fmla="*/ 0 w 3476979"/>
                <a:gd name="connsiteY0" fmla="*/ 534527 h 1628933"/>
                <a:gd name="connsiteX1" fmla="*/ 0 w 3476979"/>
                <a:gd name="connsiteY1" fmla="*/ 41787 h 1628933"/>
                <a:gd name="connsiteX2" fmla="*/ 101840 w 3476979"/>
                <a:gd name="connsiteY2" fmla="*/ 41176 h 1628933"/>
                <a:gd name="connsiteX3" fmla="*/ 362190 w 3476979"/>
                <a:gd name="connsiteY3" fmla="*/ 123971 h 1628933"/>
                <a:gd name="connsiteX4" fmla="*/ 1117840 w 3476979"/>
                <a:gd name="connsiteY4" fmla="*/ 307120 h 1628933"/>
                <a:gd name="connsiteX5" fmla="*/ 1308340 w 3476979"/>
                <a:gd name="connsiteY5" fmla="*/ 340437 h 1628933"/>
                <a:gd name="connsiteX6" fmla="*/ 2497492 w 3476979"/>
                <a:gd name="connsiteY6" fmla="*/ 465961 h 1628933"/>
                <a:gd name="connsiteX7" fmla="*/ 3135667 w 3476979"/>
                <a:gd name="connsiteY7" fmla="*/ 824632 h 1628933"/>
                <a:gd name="connsiteX8" fmla="*/ 3284777 w 3476979"/>
                <a:gd name="connsiteY8" fmla="*/ 963477 h 1628933"/>
                <a:gd name="connsiteX9" fmla="*/ 3411892 w 3476979"/>
                <a:gd name="connsiteY9" fmla="*/ 1283195 h 1628933"/>
                <a:gd name="connsiteX10" fmla="*/ 3468134 w 3476979"/>
                <a:gd name="connsiteY10" fmla="*/ 1492273 h 1628933"/>
                <a:gd name="connsiteX11" fmla="*/ 3476979 w 3476979"/>
                <a:gd name="connsiteY11" fmla="*/ 1628933 h 1628933"/>
                <a:gd name="connsiteX12" fmla="*/ 3464146 w 3476979"/>
                <a:gd name="connsiteY12" fmla="*/ 1550583 h 1628933"/>
                <a:gd name="connsiteX13" fmla="*/ 3149839 w 3476979"/>
                <a:gd name="connsiteY13" fmla="*/ 1141362 h 1628933"/>
                <a:gd name="connsiteX14" fmla="*/ 2975215 w 3476979"/>
                <a:gd name="connsiteY14" fmla="*/ 1061659 h 1628933"/>
                <a:gd name="connsiteX15" fmla="*/ 2867265 w 3476979"/>
                <a:gd name="connsiteY15" fmla="*/ 1033828 h 1628933"/>
                <a:gd name="connsiteX16" fmla="*/ 2565640 w 3476979"/>
                <a:gd name="connsiteY16" fmla="*/ 897764 h 1628933"/>
                <a:gd name="connsiteX17" fmla="*/ 2203689 w 3476979"/>
                <a:gd name="connsiteY17" fmla="*/ 816663 h 1628933"/>
                <a:gd name="connsiteX18" fmla="*/ 1722792 w 3476979"/>
                <a:gd name="connsiteY18" fmla="*/ 788799 h 1628933"/>
                <a:gd name="connsiteX19" fmla="*/ 1451215 w 3476979"/>
                <a:gd name="connsiteY19" fmla="*/ 774069 h 1628933"/>
                <a:gd name="connsiteX20" fmla="*/ 1190865 w 3476979"/>
                <a:gd name="connsiteY20" fmla="*/ 743145 h 1628933"/>
                <a:gd name="connsiteX21" fmla="*/ 920990 w 3476979"/>
                <a:gd name="connsiteY21" fmla="*/ 709129 h 1628933"/>
                <a:gd name="connsiteX22" fmla="*/ 0 w 3476979"/>
                <a:gd name="connsiteY22" fmla="*/ 534527 h 1628933"/>
                <a:gd name="connsiteX0" fmla="*/ 0 w 3476979"/>
                <a:gd name="connsiteY0" fmla="*/ 534527 h 1628933"/>
                <a:gd name="connsiteX1" fmla="*/ 0 w 3476979"/>
                <a:gd name="connsiteY1" fmla="*/ 41787 h 1628933"/>
                <a:gd name="connsiteX2" fmla="*/ 101840 w 3476979"/>
                <a:gd name="connsiteY2" fmla="*/ 41176 h 1628933"/>
                <a:gd name="connsiteX3" fmla="*/ 362190 w 3476979"/>
                <a:gd name="connsiteY3" fmla="*/ 123971 h 1628933"/>
                <a:gd name="connsiteX4" fmla="*/ 1117840 w 3476979"/>
                <a:gd name="connsiteY4" fmla="*/ 307120 h 1628933"/>
                <a:gd name="connsiteX5" fmla="*/ 1308340 w 3476979"/>
                <a:gd name="connsiteY5" fmla="*/ 340437 h 1628933"/>
                <a:gd name="connsiteX6" fmla="*/ 2497492 w 3476979"/>
                <a:gd name="connsiteY6" fmla="*/ 465961 h 1628933"/>
                <a:gd name="connsiteX7" fmla="*/ 3135667 w 3476979"/>
                <a:gd name="connsiteY7" fmla="*/ 824632 h 1628933"/>
                <a:gd name="connsiteX8" fmla="*/ 3284777 w 3476979"/>
                <a:gd name="connsiteY8" fmla="*/ 963477 h 1628933"/>
                <a:gd name="connsiteX9" fmla="*/ 3411892 w 3476979"/>
                <a:gd name="connsiteY9" fmla="*/ 1283195 h 1628933"/>
                <a:gd name="connsiteX10" fmla="*/ 3468134 w 3476979"/>
                <a:gd name="connsiteY10" fmla="*/ 1492273 h 1628933"/>
                <a:gd name="connsiteX11" fmla="*/ 3476979 w 3476979"/>
                <a:gd name="connsiteY11" fmla="*/ 1628933 h 1628933"/>
                <a:gd name="connsiteX12" fmla="*/ 3440333 w 3476979"/>
                <a:gd name="connsiteY12" fmla="*/ 1548264 h 1628933"/>
                <a:gd name="connsiteX13" fmla="*/ 3149839 w 3476979"/>
                <a:gd name="connsiteY13" fmla="*/ 1141362 h 1628933"/>
                <a:gd name="connsiteX14" fmla="*/ 2975215 w 3476979"/>
                <a:gd name="connsiteY14" fmla="*/ 1061659 h 1628933"/>
                <a:gd name="connsiteX15" fmla="*/ 2867265 w 3476979"/>
                <a:gd name="connsiteY15" fmla="*/ 1033828 h 1628933"/>
                <a:gd name="connsiteX16" fmla="*/ 2565640 w 3476979"/>
                <a:gd name="connsiteY16" fmla="*/ 897764 h 1628933"/>
                <a:gd name="connsiteX17" fmla="*/ 2203689 w 3476979"/>
                <a:gd name="connsiteY17" fmla="*/ 816663 h 1628933"/>
                <a:gd name="connsiteX18" fmla="*/ 1722792 w 3476979"/>
                <a:gd name="connsiteY18" fmla="*/ 788799 h 1628933"/>
                <a:gd name="connsiteX19" fmla="*/ 1451215 w 3476979"/>
                <a:gd name="connsiteY19" fmla="*/ 774069 h 1628933"/>
                <a:gd name="connsiteX20" fmla="*/ 1190865 w 3476979"/>
                <a:gd name="connsiteY20" fmla="*/ 743145 h 1628933"/>
                <a:gd name="connsiteX21" fmla="*/ 920990 w 3476979"/>
                <a:gd name="connsiteY21" fmla="*/ 709129 h 1628933"/>
                <a:gd name="connsiteX22" fmla="*/ 0 w 3476979"/>
                <a:gd name="connsiteY22" fmla="*/ 534527 h 1628933"/>
                <a:gd name="connsiteX0" fmla="*/ 0 w 3476979"/>
                <a:gd name="connsiteY0" fmla="*/ 534527 h 1628933"/>
                <a:gd name="connsiteX1" fmla="*/ 0 w 3476979"/>
                <a:gd name="connsiteY1" fmla="*/ 41787 h 1628933"/>
                <a:gd name="connsiteX2" fmla="*/ 101840 w 3476979"/>
                <a:gd name="connsiteY2" fmla="*/ 41176 h 1628933"/>
                <a:gd name="connsiteX3" fmla="*/ 362190 w 3476979"/>
                <a:gd name="connsiteY3" fmla="*/ 123971 h 1628933"/>
                <a:gd name="connsiteX4" fmla="*/ 1117840 w 3476979"/>
                <a:gd name="connsiteY4" fmla="*/ 307120 h 1628933"/>
                <a:gd name="connsiteX5" fmla="*/ 1308340 w 3476979"/>
                <a:gd name="connsiteY5" fmla="*/ 340437 h 1628933"/>
                <a:gd name="connsiteX6" fmla="*/ 2497492 w 3476979"/>
                <a:gd name="connsiteY6" fmla="*/ 465961 h 1628933"/>
                <a:gd name="connsiteX7" fmla="*/ 3135667 w 3476979"/>
                <a:gd name="connsiteY7" fmla="*/ 824632 h 1628933"/>
                <a:gd name="connsiteX8" fmla="*/ 3284777 w 3476979"/>
                <a:gd name="connsiteY8" fmla="*/ 963477 h 1628933"/>
                <a:gd name="connsiteX9" fmla="*/ 3411892 w 3476979"/>
                <a:gd name="connsiteY9" fmla="*/ 1283195 h 1628933"/>
                <a:gd name="connsiteX10" fmla="*/ 3468134 w 3476979"/>
                <a:gd name="connsiteY10" fmla="*/ 1492273 h 1628933"/>
                <a:gd name="connsiteX11" fmla="*/ 3476979 w 3476979"/>
                <a:gd name="connsiteY11" fmla="*/ 1628933 h 1628933"/>
                <a:gd name="connsiteX12" fmla="*/ 3418902 w 3476979"/>
                <a:gd name="connsiteY12" fmla="*/ 1511156 h 1628933"/>
                <a:gd name="connsiteX13" fmla="*/ 3149839 w 3476979"/>
                <a:gd name="connsiteY13" fmla="*/ 1141362 h 1628933"/>
                <a:gd name="connsiteX14" fmla="*/ 2975215 w 3476979"/>
                <a:gd name="connsiteY14" fmla="*/ 1061659 h 1628933"/>
                <a:gd name="connsiteX15" fmla="*/ 2867265 w 3476979"/>
                <a:gd name="connsiteY15" fmla="*/ 1033828 h 1628933"/>
                <a:gd name="connsiteX16" fmla="*/ 2565640 w 3476979"/>
                <a:gd name="connsiteY16" fmla="*/ 897764 h 1628933"/>
                <a:gd name="connsiteX17" fmla="*/ 2203689 w 3476979"/>
                <a:gd name="connsiteY17" fmla="*/ 816663 h 1628933"/>
                <a:gd name="connsiteX18" fmla="*/ 1722792 w 3476979"/>
                <a:gd name="connsiteY18" fmla="*/ 788799 h 1628933"/>
                <a:gd name="connsiteX19" fmla="*/ 1451215 w 3476979"/>
                <a:gd name="connsiteY19" fmla="*/ 774069 h 1628933"/>
                <a:gd name="connsiteX20" fmla="*/ 1190865 w 3476979"/>
                <a:gd name="connsiteY20" fmla="*/ 743145 h 1628933"/>
                <a:gd name="connsiteX21" fmla="*/ 920990 w 3476979"/>
                <a:gd name="connsiteY21" fmla="*/ 709129 h 1628933"/>
                <a:gd name="connsiteX22" fmla="*/ 0 w 3476979"/>
                <a:gd name="connsiteY22" fmla="*/ 534527 h 1628933"/>
                <a:gd name="connsiteX0" fmla="*/ 0 w 3476979"/>
                <a:gd name="connsiteY0" fmla="*/ 534527 h 1628933"/>
                <a:gd name="connsiteX1" fmla="*/ 0 w 3476979"/>
                <a:gd name="connsiteY1" fmla="*/ 41787 h 1628933"/>
                <a:gd name="connsiteX2" fmla="*/ 101840 w 3476979"/>
                <a:gd name="connsiteY2" fmla="*/ 41176 h 1628933"/>
                <a:gd name="connsiteX3" fmla="*/ 362190 w 3476979"/>
                <a:gd name="connsiteY3" fmla="*/ 123971 h 1628933"/>
                <a:gd name="connsiteX4" fmla="*/ 1117840 w 3476979"/>
                <a:gd name="connsiteY4" fmla="*/ 307120 h 1628933"/>
                <a:gd name="connsiteX5" fmla="*/ 1308340 w 3476979"/>
                <a:gd name="connsiteY5" fmla="*/ 340437 h 1628933"/>
                <a:gd name="connsiteX6" fmla="*/ 2497492 w 3476979"/>
                <a:gd name="connsiteY6" fmla="*/ 465961 h 1628933"/>
                <a:gd name="connsiteX7" fmla="*/ 3135667 w 3476979"/>
                <a:gd name="connsiteY7" fmla="*/ 824632 h 1628933"/>
                <a:gd name="connsiteX8" fmla="*/ 3284777 w 3476979"/>
                <a:gd name="connsiteY8" fmla="*/ 963477 h 1628933"/>
                <a:gd name="connsiteX9" fmla="*/ 3411892 w 3476979"/>
                <a:gd name="connsiteY9" fmla="*/ 1283195 h 1628933"/>
                <a:gd name="connsiteX10" fmla="*/ 3468134 w 3476979"/>
                <a:gd name="connsiteY10" fmla="*/ 1492273 h 1628933"/>
                <a:gd name="connsiteX11" fmla="*/ 3476979 w 3476979"/>
                <a:gd name="connsiteY11" fmla="*/ 1628933 h 1628933"/>
                <a:gd name="connsiteX12" fmla="*/ 3409377 w 3476979"/>
                <a:gd name="connsiteY12" fmla="*/ 1453173 h 1628933"/>
                <a:gd name="connsiteX13" fmla="*/ 3149839 w 3476979"/>
                <a:gd name="connsiteY13" fmla="*/ 1141362 h 1628933"/>
                <a:gd name="connsiteX14" fmla="*/ 2975215 w 3476979"/>
                <a:gd name="connsiteY14" fmla="*/ 1061659 h 1628933"/>
                <a:gd name="connsiteX15" fmla="*/ 2867265 w 3476979"/>
                <a:gd name="connsiteY15" fmla="*/ 1033828 h 1628933"/>
                <a:gd name="connsiteX16" fmla="*/ 2565640 w 3476979"/>
                <a:gd name="connsiteY16" fmla="*/ 897764 h 1628933"/>
                <a:gd name="connsiteX17" fmla="*/ 2203689 w 3476979"/>
                <a:gd name="connsiteY17" fmla="*/ 816663 h 1628933"/>
                <a:gd name="connsiteX18" fmla="*/ 1722792 w 3476979"/>
                <a:gd name="connsiteY18" fmla="*/ 788799 h 1628933"/>
                <a:gd name="connsiteX19" fmla="*/ 1451215 w 3476979"/>
                <a:gd name="connsiteY19" fmla="*/ 774069 h 1628933"/>
                <a:gd name="connsiteX20" fmla="*/ 1190865 w 3476979"/>
                <a:gd name="connsiteY20" fmla="*/ 743145 h 1628933"/>
                <a:gd name="connsiteX21" fmla="*/ 920990 w 3476979"/>
                <a:gd name="connsiteY21" fmla="*/ 709129 h 1628933"/>
                <a:gd name="connsiteX22" fmla="*/ 0 w 3476979"/>
                <a:gd name="connsiteY22" fmla="*/ 534527 h 1628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76979" h="1628933">
                  <a:moveTo>
                    <a:pt x="0" y="534527"/>
                  </a:moveTo>
                  <a:lnTo>
                    <a:pt x="0" y="41787"/>
                  </a:lnTo>
                  <a:cubicBezTo>
                    <a:pt x="14857" y="-44561"/>
                    <a:pt x="41475" y="27479"/>
                    <a:pt x="101840" y="41176"/>
                  </a:cubicBezTo>
                  <a:cubicBezTo>
                    <a:pt x="162205" y="54873"/>
                    <a:pt x="192857" y="79647"/>
                    <a:pt x="362190" y="123971"/>
                  </a:cubicBezTo>
                  <a:cubicBezTo>
                    <a:pt x="531523" y="168295"/>
                    <a:pt x="868073" y="252255"/>
                    <a:pt x="1117840" y="307120"/>
                  </a:cubicBezTo>
                  <a:cubicBezTo>
                    <a:pt x="1272357" y="335982"/>
                    <a:pt x="1078398" y="313964"/>
                    <a:pt x="1308340" y="340437"/>
                  </a:cubicBezTo>
                  <a:cubicBezTo>
                    <a:pt x="1538282" y="366911"/>
                    <a:pt x="2200875" y="364646"/>
                    <a:pt x="2497492" y="465961"/>
                  </a:cubicBezTo>
                  <a:lnTo>
                    <a:pt x="3135667" y="824632"/>
                  </a:lnTo>
                  <a:cubicBezTo>
                    <a:pt x="3258150" y="904459"/>
                    <a:pt x="3229215" y="896327"/>
                    <a:pt x="3284777" y="963477"/>
                  </a:cubicBezTo>
                  <a:cubicBezTo>
                    <a:pt x="3330814" y="1039904"/>
                    <a:pt x="3381333" y="1195062"/>
                    <a:pt x="3411892" y="1283195"/>
                  </a:cubicBezTo>
                  <a:cubicBezTo>
                    <a:pt x="3442452" y="1371328"/>
                    <a:pt x="3457286" y="1434650"/>
                    <a:pt x="3468134" y="1492273"/>
                  </a:cubicBezTo>
                  <a:cubicBezTo>
                    <a:pt x="3478982" y="1549896"/>
                    <a:pt x="3476056" y="1619601"/>
                    <a:pt x="3476979" y="1628933"/>
                  </a:cubicBezTo>
                  <a:cubicBezTo>
                    <a:pt x="3476670" y="1582716"/>
                    <a:pt x="3409686" y="1499390"/>
                    <a:pt x="3409377" y="1453173"/>
                  </a:cubicBezTo>
                  <a:cubicBezTo>
                    <a:pt x="3320458" y="1348203"/>
                    <a:pt x="3446018" y="1264461"/>
                    <a:pt x="3149839" y="1141362"/>
                  </a:cubicBezTo>
                  <a:cubicBezTo>
                    <a:pt x="3068747" y="1096726"/>
                    <a:pt x="3002731" y="1068758"/>
                    <a:pt x="2975215" y="1061659"/>
                  </a:cubicBezTo>
                  <a:cubicBezTo>
                    <a:pt x="2947699" y="1054560"/>
                    <a:pt x="2938702" y="1057021"/>
                    <a:pt x="2867265" y="1033828"/>
                  </a:cubicBezTo>
                  <a:cubicBezTo>
                    <a:pt x="2795828" y="1010635"/>
                    <a:pt x="2676236" y="933958"/>
                    <a:pt x="2565640" y="897764"/>
                  </a:cubicBezTo>
                  <a:cubicBezTo>
                    <a:pt x="2455044" y="861570"/>
                    <a:pt x="2340989" y="838947"/>
                    <a:pt x="2203689" y="816663"/>
                  </a:cubicBezTo>
                  <a:cubicBezTo>
                    <a:pt x="2066389" y="794379"/>
                    <a:pt x="1848204" y="799506"/>
                    <a:pt x="1722792" y="788799"/>
                  </a:cubicBezTo>
                  <a:cubicBezTo>
                    <a:pt x="1597380" y="778092"/>
                    <a:pt x="1541986" y="783740"/>
                    <a:pt x="1451215" y="774069"/>
                  </a:cubicBezTo>
                  <a:cubicBezTo>
                    <a:pt x="1360444" y="764398"/>
                    <a:pt x="1278707" y="757061"/>
                    <a:pt x="1190865" y="743145"/>
                  </a:cubicBezTo>
                  <a:cubicBezTo>
                    <a:pt x="1106198" y="729745"/>
                    <a:pt x="1005657" y="722529"/>
                    <a:pt x="920990" y="709129"/>
                  </a:cubicBezTo>
                  <a:lnTo>
                    <a:pt x="0" y="534527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463761" y="1305320"/>
            <a:ext cx="4017666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12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2020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 </a:t>
            </a:r>
            <a:r>
              <a:rPr lang="en-US" altLang="ko-KR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3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월부터 </a:t>
            </a:r>
            <a:r>
              <a:rPr lang="en-US" altLang="ko-KR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6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월까지의 연령별 누적 </a:t>
            </a:r>
            <a:r>
              <a:rPr lang="ko-KR" altLang="en-US" sz="1400" b="1" spc="-200" dirty="0" err="1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확진자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수 추이</a:t>
            </a:r>
            <a:endParaRPr lang="ko-KR" altLang="en-US" sz="1400" b="1" spc="-200" dirty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096226" y="1301304"/>
            <a:ext cx="4017666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12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2020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6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월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30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일 기준 연령별 </a:t>
            </a:r>
            <a:r>
              <a:rPr lang="ko-KR" altLang="en-US" sz="1400" b="1" spc="-200" dirty="0" err="1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확진자</a:t>
            </a:r>
            <a:endParaRPr lang="ko-KR" altLang="en-US" sz="1400" b="1" spc="-200" dirty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7515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/>
          <p:cNvCxnSpPr/>
          <p:nvPr/>
        </p:nvCxnSpPr>
        <p:spPr>
          <a:xfrm>
            <a:off x="218206" y="636899"/>
            <a:ext cx="9468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  <a:gs pos="80000">
                  <a:schemeClr val="bg1">
                    <a:lumMod val="9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 txBox="1">
            <a:spLocks/>
          </p:cNvSpPr>
          <p:nvPr/>
        </p:nvSpPr>
        <p:spPr>
          <a:xfrm>
            <a:off x="126914" y="692620"/>
            <a:ext cx="6193482" cy="4491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altLang="ko-KR" sz="1800" spc="-150" dirty="0" smtClean="0">
                <a:solidFill>
                  <a:srgbClr val="903F6F"/>
                </a:solidFill>
              </a:rPr>
              <a:t>2.2.</a:t>
            </a:r>
            <a:r>
              <a:rPr lang="ko-KR" altLang="en-US" sz="1800" spc="-150" dirty="0" smtClean="0">
                <a:solidFill>
                  <a:srgbClr val="C7679E"/>
                </a:solidFill>
              </a:rPr>
              <a:t> </a:t>
            </a:r>
            <a:r>
              <a:rPr lang="en-US" altLang="ko-KR" sz="1800" dirty="0">
                <a:solidFill>
                  <a:schemeClr val="bg1">
                    <a:lumMod val="65000"/>
                  </a:schemeClr>
                </a:solidFill>
              </a:rPr>
              <a:t>I </a:t>
            </a:r>
            <a:r>
              <a:rPr lang="ko-KR" altLang="en-US" sz="1800" dirty="0">
                <a:solidFill>
                  <a:srgbClr val="C7679E"/>
                </a:solidFill>
              </a:rPr>
              <a:t> </a:t>
            </a:r>
            <a:r>
              <a:rPr lang="ko-KR" altLang="en-US" sz="1800" dirty="0"/>
              <a:t>연령대별 누적 </a:t>
            </a:r>
            <a:r>
              <a:rPr lang="ko-KR" altLang="en-US" sz="1800" dirty="0" err="1"/>
              <a:t>확진자</a:t>
            </a:r>
            <a:r>
              <a:rPr lang="ko-KR" altLang="en-US" sz="1800" dirty="0"/>
              <a:t> 수 및 누적 사망자 수</a:t>
            </a: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847014" y="188550"/>
            <a:ext cx="7201622" cy="4956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코로나 데이터 분석을 통한 고령층의 코로나 </a:t>
            </a:r>
            <a:r>
              <a:rPr lang="ko-KR" altLang="en-US" sz="2000" spc="-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치명성</a:t>
            </a:r>
            <a:r>
              <a:rPr lang="ko-KR" altLang="en-US" sz="2000" spc="-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검증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44020" y="188550"/>
            <a:ext cx="847636" cy="3992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800" b="1" spc="-100" dirty="0">
                <a:gradFill flip="none" rotWithShape="1">
                  <a:gsLst>
                    <a:gs pos="100000">
                      <a:srgbClr val="D59FB7"/>
                    </a:gs>
                    <a:gs pos="0">
                      <a:srgbClr val="903F6F"/>
                    </a:gs>
                  </a:gsLst>
                  <a:lin ang="16200000" scaled="1"/>
                  <a:tileRect/>
                </a:gradFill>
                <a:latin typeface="Impact" panose="020B0806030902050204" pitchFamily="34" charset="0"/>
              </a:rPr>
              <a:t>02</a:t>
            </a:r>
            <a:endParaRPr lang="ko-KR" altLang="en-US" sz="4800" spc="-100" dirty="0">
              <a:gradFill flip="none" rotWithShape="1">
                <a:gsLst>
                  <a:gs pos="100000">
                    <a:srgbClr val="D59FB7"/>
                  </a:gs>
                  <a:gs pos="0">
                    <a:srgbClr val="903F6F"/>
                  </a:gs>
                </a:gsLst>
                <a:lin ang="16200000" scaled="1"/>
                <a:tileRect/>
              </a:gradFill>
              <a:latin typeface="Impact" panose="020B080603090205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90"/>
          <a:stretch/>
        </p:blipFill>
        <p:spPr>
          <a:xfrm>
            <a:off x="4943746" y="1844780"/>
            <a:ext cx="4769580" cy="273638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6"/>
          <a:stretch/>
        </p:blipFill>
        <p:spPr>
          <a:xfrm>
            <a:off x="228854" y="1844780"/>
            <a:ext cx="4651342" cy="3024420"/>
          </a:xfrm>
          <a:prstGeom prst="rect">
            <a:avLst/>
          </a:prstGeom>
        </p:spPr>
      </p:pic>
      <p:sp>
        <p:nvSpPr>
          <p:cNvPr id="22" name="직각 삼각형 13"/>
          <p:cNvSpPr/>
          <p:nvPr/>
        </p:nvSpPr>
        <p:spPr>
          <a:xfrm flipH="1">
            <a:off x="738590" y="2314216"/>
            <a:ext cx="3493516" cy="2102243"/>
          </a:xfrm>
          <a:custGeom>
            <a:avLst/>
            <a:gdLst>
              <a:gd name="connsiteX0" fmla="*/ 0 w 3487166"/>
              <a:gd name="connsiteY0" fmla="*/ 2370779 h 2370779"/>
              <a:gd name="connsiteX1" fmla="*/ 0 w 3487166"/>
              <a:gd name="connsiteY1" fmla="*/ 0 h 2370779"/>
              <a:gd name="connsiteX2" fmla="*/ 3487166 w 3487166"/>
              <a:gd name="connsiteY2" fmla="*/ 2370779 h 2370779"/>
              <a:gd name="connsiteX3" fmla="*/ 0 w 3487166"/>
              <a:gd name="connsiteY3" fmla="*/ 2370779 h 2370779"/>
              <a:gd name="connsiteX0" fmla="*/ 0 w 3487166"/>
              <a:gd name="connsiteY0" fmla="*/ 2370779 h 2370779"/>
              <a:gd name="connsiteX1" fmla="*/ 0 w 3487166"/>
              <a:gd name="connsiteY1" fmla="*/ 0 h 2370779"/>
              <a:gd name="connsiteX2" fmla="*/ 2357792 w 3487166"/>
              <a:gd name="connsiteY2" fmla="*/ 739361 h 2370779"/>
              <a:gd name="connsiteX3" fmla="*/ 3487166 w 3487166"/>
              <a:gd name="connsiteY3" fmla="*/ 2370779 h 2370779"/>
              <a:gd name="connsiteX4" fmla="*/ 0 w 3487166"/>
              <a:gd name="connsiteY4" fmla="*/ 2370779 h 2370779"/>
              <a:gd name="connsiteX0" fmla="*/ 0 w 3487166"/>
              <a:gd name="connsiteY0" fmla="*/ 2370779 h 2370779"/>
              <a:gd name="connsiteX1" fmla="*/ 0 w 3487166"/>
              <a:gd name="connsiteY1" fmla="*/ 0 h 2370779"/>
              <a:gd name="connsiteX2" fmla="*/ 2357792 w 3487166"/>
              <a:gd name="connsiteY2" fmla="*/ 739361 h 2370779"/>
              <a:gd name="connsiteX3" fmla="*/ 3487166 w 3487166"/>
              <a:gd name="connsiteY3" fmla="*/ 2370779 h 2370779"/>
              <a:gd name="connsiteX4" fmla="*/ 1621192 w 3487166"/>
              <a:gd name="connsiteY4" fmla="*/ 2199861 h 2370779"/>
              <a:gd name="connsiteX5" fmla="*/ 0 w 3487166"/>
              <a:gd name="connsiteY5" fmla="*/ 2370779 h 2370779"/>
              <a:gd name="connsiteX0" fmla="*/ 50800 w 3487166"/>
              <a:gd name="connsiteY0" fmla="*/ 2243779 h 2370779"/>
              <a:gd name="connsiteX1" fmla="*/ 0 w 3487166"/>
              <a:gd name="connsiteY1" fmla="*/ 0 h 2370779"/>
              <a:gd name="connsiteX2" fmla="*/ 2357792 w 3487166"/>
              <a:gd name="connsiteY2" fmla="*/ 739361 h 2370779"/>
              <a:gd name="connsiteX3" fmla="*/ 3487166 w 3487166"/>
              <a:gd name="connsiteY3" fmla="*/ 2370779 h 2370779"/>
              <a:gd name="connsiteX4" fmla="*/ 1621192 w 3487166"/>
              <a:gd name="connsiteY4" fmla="*/ 2199861 h 2370779"/>
              <a:gd name="connsiteX5" fmla="*/ 50800 w 3487166"/>
              <a:gd name="connsiteY5" fmla="*/ 2243779 h 2370779"/>
              <a:gd name="connsiteX0" fmla="*/ 0 w 3436366"/>
              <a:gd name="connsiteY0" fmla="*/ 2040579 h 2167579"/>
              <a:gd name="connsiteX1" fmla="*/ 0 w 3436366"/>
              <a:gd name="connsiteY1" fmla="*/ 0 h 2167579"/>
              <a:gd name="connsiteX2" fmla="*/ 2306992 w 3436366"/>
              <a:gd name="connsiteY2" fmla="*/ 536161 h 2167579"/>
              <a:gd name="connsiteX3" fmla="*/ 3436366 w 3436366"/>
              <a:gd name="connsiteY3" fmla="*/ 2167579 h 2167579"/>
              <a:gd name="connsiteX4" fmla="*/ 1570392 w 3436366"/>
              <a:gd name="connsiteY4" fmla="*/ 1996661 h 2167579"/>
              <a:gd name="connsiteX5" fmla="*/ 0 w 3436366"/>
              <a:gd name="connsiteY5" fmla="*/ 2040579 h 2167579"/>
              <a:gd name="connsiteX0" fmla="*/ 0 w 3436366"/>
              <a:gd name="connsiteY0" fmla="*/ 2040579 h 2167579"/>
              <a:gd name="connsiteX1" fmla="*/ 0 w 3436366"/>
              <a:gd name="connsiteY1" fmla="*/ 0 h 2167579"/>
              <a:gd name="connsiteX2" fmla="*/ 2306992 w 3436366"/>
              <a:gd name="connsiteY2" fmla="*/ 536161 h 2167579"/>
              <a:gd name="connsiteX3" fmla="*/ 3436366 w 3436366"/>
              <a:gd name="connsiteY3" fmla="*/ 2167579 h 2167579"/>
              <a:gd name="connsiteX4" fmla="*/ 1570392 w 3436366"/>
              <a:gd name="connsiteY4" fmla="*/ 1996661 h 2167579"/>
              <a:gd name="connsiteX5" fmla="*/ 0 w 3436366"/>
              <a:gd name="connsiteY5" fmla="*/ 2040579 h 2167579"/>
              <a:gd name="connsiteX0" fmla="*/ 0 w 3436366"/>
              <a:gd name="connsiteY0" fmla="*/ 2040579 h 2167579"/>
              <a:gd name="connsiteX1" fmla="*/ 0 w 3436366"/>
              <a:gd name="connsiteY1" fmla="*/ 0 h 2167579"/>
              <a:gd name="connsiteX2" fmla="*/ 2306992 w 3436366"/>
              <a:gd name="connsiteY2" fmla="*/ 536161 h 2167579"/>
              <a:gd name="connsiteX3" fmla="*/ 2853092 w 3436366"/>
              <a:gd name="connsiteY3" fmla="*/ 1247361 h 2167579"/>
              <a:gd name="connsiteX4" fmla="*/ 3436366 w 3436366"/>
              <a:gd name="connsiteY4" fmla="*/ 2167579 h 2167579"/>
              <a:gd name="connsiteX5" fmla="*/ 1570392 w 3436366"/>
              <a:gd name="connsiteY5" fmla="*/ 1996661 h 2167579"/>
              <a:gd name="connsiteX6" fmla="*/ 0 w 3436366"/>
              <a:gd name="connsiteY6" fmla="*/ 2040579 h 2167579"/>
              <a:gd name="connsiteX0" fmla="*/ 0 w 3436366"/>
              <a:gd name="connsiteY0" fmla="*/ 2040579 h 2167579"/>
              <a:gd name="connsiteX1" fmla="*/ 0 w 3436366"/>
              <a:gd name="connsiteY1" fmla="*/ 0 h 2167579"/>
              <a:gd name="connsiteX2" fmla="*/ 2306992 w 3436366"/>
              <a:gd name="connsiteY2" fmla="*/ 536161 h 2167579"/>
              <a:gd name="connsiteX3" fmla="*/ 2853092 w 3436366"/>
              <a:gd name="connsiteY3" fmla="*/ 1247361 h 2167579"/>
              <a:gd name="connsiteX4" fmla="*/ 3361092 w 3436366"/>
              <a:gd name="connsiteY4" fmla="*/ 2009361 h 2167579"/>
              <a:gd name="connsiteX5" fmla="*/ 3436366 w 3436366"/>
              <a:gd name="connsiteY5" fmla="*/ 2167579 h 2167579"/>
              <a:gd name="connsiteX6" fmla="*/ 1570392 w 3436366"/>
              <a:gd name="connsiteY6" fmla="*/ 1996661 h 2167579"/>
              <a:gd name="connsiteX7" fmla="*/ 0 w 3436366"/>
              <a:gd name="connsiteY7" fmla="*/ 2040579 h 2167579"/>
              <a:gd name="connsiteX0" fmla="*/ 0 w 3436366"/>
              <a:gd name="connsiteY0" fmla="*/ 2040579 h 2167579"/>
              <a:gd name="connsiteX1" fmla="*/ 0 w 3436366"/>
              <a:gd name="connsiteY1" fmla="*/ 0 h 2167579"/>
              <a:gd name="connsiteX2" fmla="*/ 2306992 w 3436366"/>
              <a:gd name="connsiteY2" fmla="*/ 536161 h 2167579"/>
              <a:gd name="connsiteX3" fmla="*/ 2789592 w 3436366"/>
              <a:gd name="connsiteY3" fmla="*/ 1285461 h 2167579"/>
              <a:gd name="connsiteX4" fmla="*/ 3361092 w 3436366"/>
              <a:gd name="connsiteY4" fmla="*/ 2009361 h 2167579"/>
              <a:gd name="connsiteX5" fmla="*/ 3436366 w 3436366"/>
              <a:gd name="connsiteY5" fmla="*/ 2167579 h 2167579"/>
              <a:gd name="connsiteX6" fmla="*/ 1570392 w 3436366"/>
              <a:gd name="connsiteY6" fmla="*/ 1996661 h 2167579"/>
              <a:gd name="connsiteX7" fmla="*/ 0 w 3436366"/>
              <a:gd name="connsiteY7" fmla="*/ 2040579 h 2167579"/>
              <a:gd name="connsiteX0" fmla="*/ 0 w 3436366"/>
              <a:gd name="connsiteY0" fmla="*/ 2040579 h 2167579"/>
              <a:gd name="connsiteX1" fmla="*/ 0 w 3436366"/>
              <a:gd name="connsiteY1" fmla="*/ 0 h 2167579"/>
              <a:gd name="connsiteX2" fmla="*/ 2268892 w 3436366"/>
              <a:gd name="connsiteY2" fmla="*/ 574261 h 2167579"/>
              <a:gd name="connsiteX3" fmla="*/ 2789592 w 3436366"/>
              <a:gd name="connsiteY3" fmla="*/ 1285461 h 2167579"/>
              <a:gd name="connsiteX4" fmla="*/ 3361092 w 3436366"/>
              <a:gd name="connsiteY4" fmla="*/ 2009361 h 2167579"/>
              <a:gd name="connsiteX5" fmla="*/ 3436366 w 3436366"/>
              <a:gd name="connsiteY5" fmla="*/ 2167579 h 2167579"/>
              <a:gd name="connsiteX6" fmla="*/ 1570392 w 3436366"/>
              <a:gd name="connsiteY6" fmla="*/ 1996661 h 2167579"/>
              <a:gd name="connsiteX7" fmla="*/ 0 w 3436366"/>
              <a:gd name="connsiteY7" fmla="*/ 2040579 h 2167579"/>
              <a:gd name="connsiteX0" fmla="*/ 0 w 3436366"/>
              <a:gd name="connsiteY0" fmla="*/ 2040579 h 2167579"/>
              <a:gd name="connsiteX1" fmla="*/ 0 w 3436366"/>
              <a:gd name="connsiteY1" fmla="*/ 0 h 2167579"/>
              <a:gd name="connsiteX2" fmla="*/ 2268892 w 3436366"/>
              <a:gd name="connsiteY2" fmla="*/ 574261 h 2167579"/>
              <a:gd name="connsiteX3" fmla="*/ 2789592 w 3436366"/>
              <a:gd name="connsiteY3" fmla="*/ 1285461 h 2167579"/>
              <a:gd name="connsiteX4" fmla="*/ 3361092 w 3436366"/>
              <a:gd name="connsiteY4" fmla="*/ 2009361 h 2167579"/>
              <a:gd name="connsiteX5" fmla="*/ 3436366 w 3436366"/>
              <a:gd name="connsiteY5" fmla="*/ 2167579 h 2167579"/>
              <a:gd name="connsiteX6" fmla="*/ 1595792 w 3436366"/>
              <a:gd name="connsiteY6" fmla="*/ 2047461 h 2167579"/>
              <a:gd name="connsiteX7" fmla="*/ 0 w 3436366"/>
              <a:gd name="connsiteY7" fmla="*/ 2040579 h 2167579"/>
              <a:gd name="connsiteX0" fmla="*/ 0 w 3436366"/>
              <a:gd name="connsiteY0" fmla="*/ 1977079 h 2104079"/>
              <a:gd name="connsiteX1" fmla="*/ 0 w 3436366"/>
              <a:gd name="connsiteY1" fmla="*/ 0 h 2104079"/>
              <a:gd name="connsiteX2" fmla="*/ 2268892 w 3436366"/>
              <a:gd name="connsiteY2" fmla="*/ 510761 h 2104079"/>
              <a:gd name="connsiteX3" fmla="*/ 2789592 w 3436366"/>
              <a:gd name="connsiteY3" fmla="*/ 1221961 h 2104079"/>
              <a:gd name="connsiteX4" fmla="*/ 3361092 w 3436366"/>
              <a:gd name="connsiteY4" fmla="*/ 1945861 h 2104079"/>
              <a:gd name="connsiteX5" fmla="*/ 3436366 w 3436366"/>
              <a:gd name="connsiteY5" fmla="*/ 2104079 h 2104079"/>
              <a:gd name="connsiteX6" fmla="*/ 1595792 w 3436366"/>
              <a:gd name="connsiteY6" fmla="*/ 1983961 h 2104079"/>
              <a:gd name="connsiteX7" fmla="*/ 0 w 3436366"/>
              <a:gd name="connsiteY7" fmla="*/ 1977079 h 2104079"/>
              <a:gd name="connsiteX0" fmla="*/ 0 w 3436366"/>
              <a:gd name="connsiteY0" fmla="*/ 1977079 h 2104079"/>
              <a:gd name="connsiteX1" fmla="*/ 0 w 3436366"/>
              <a:gd name="connsiteY1" fmla="*/ 0 h 2104079"/>
              <a:gd name="connsiteX2" fmla="*/ 2268892 w 3436366"/>
              <a:gd name="connsiteY2" fmla="*/ 510761 h 2104079"/>
              <a:gd name="connsiteX3" fmla="*/ 2789592 w 3436366"/>
              <a:gd name="connsiteY3" fmla="*/ 1221961 h 2104079"/>
              <a:gd name="connsiteX4" fmla="*/ 3361092 w 3436366"/>
              <a:gd name="connsiteY4" fmla="*/ 1945861 h 2104079"/>
              <a:gd name="connsiteX5" fmla="*/ 3436366 w 3436366"/>
              <a:gd name="connsiteY5" fmla="*/ 2104079 h 2104079"/>
              <a:gd name="connsiteX6" fmla="*/ 1595792 w 3436366"/>
              <a:gd name="connsiteY6" fmla="*/ 1983961 h 2104079"/>
              <a:gd name="connsiteX7" fmla="*/ 0 w 3436366"/>
              <a:gd name="connsiteY7" fmla="*/ 1977079 h 2104079"/>
              <a:gd name="connsiteX0" fmla="*/ 0 w 3436366"/>
              <a:gd name="connsiteY0" fmla="*/ 1920533 h 2047533"/>
              <a:gd name="connsiteX1" fmla="*/ 0 w 3436366"/>
              <a:gd name="connsiteY1" fmla="*/ 0 h 2047533"/>
              <a:gd name="connsiteX2" fmla="*/ 2268892 w 3436366"/>
              <a:gd name="connsiteY2" fmla="*/ 454215 h 2047533"/>
              <a:gd name="connsiteX3" fmla="*/ 2789592 w 3436366"/>
              <a:gd name="connsiteY3" fmla="*/ 1165415 h 2047533"/>
              <a:gd name="connsiteX4" fmla="*/ 3361092 w 3436366"/>
              <a:gd name="connsiteY4" fmla="*/ 1889315 h 2047533"/>
              <a:gd name="connsiteX5" fmla="*/ 3436366 w 3436366"/>
              <a:gd name="connsiteY5" fmla="*/ 2047533 h 2047533"/>
              <a:gd name="connsiteX6" fmla="*/ 1595792 w 3436366"/>
              <a:gd name="connsiteY6" fmla="*/ 1927415 h 2047533"/>
              <a:gd name="connsiteX7" fmla="*/ 0 w 3436366"/>
              <a:gd name="connsiteY7" fmla="*/ 1920533 h 2047533"/>
              <a:gd name="connsiteX0" fmla="*/ 0 w 3436366"/>
              <a:gd name="connsiteY0" fmla="*/ 1920533 h 2047533"/>
              <a:gd name="connsiteX1" fmla="*/ 0 w 3436366"/>
              <a:gd name="connsiteY1" fmla="*/ 0 h 2047533"/>
              <a:gd name="connsiteX2" fmla="*/ 2268892 w 3436366"/>
              <a:gd name="connsiteY2" fmla="*/ 454215 h 2047533"/>
              <a:gd name="connsiteX3" fmla="*/ 2789592 w 3436366"/>
              <a:gd name="connsiteY3" fmla="*/ 1165415 h 2047533"/>
              <a:gd name="connsiteX4" fmla="*/ 3361092 w 3436366"/>
              <a:gd name="connsiteY4" fmla="*/ 1889315 h 2047533"/>
              <a:gd name="connsiteX5" fmla="*/ 3436366 w 3436366"/>
              <a:gd name="connsiteY5" fmla="*/ 2047533 h 2047533"/>
              <a:gd name="connsiteX6" fmla="*/ 1595792 w 3436366"/>
              <a:gd name="connsiteY6" fmla="*/ 1927415 h 2047533"/>
              <a:gd name="connsiteX7" fmla="*/ 0 w 3436366"/>
              <a:gd name="connsiteY7" fmla="*/ 1920533 h 2047533"/>
              <a:gd name="connsiteX0" fmla="*/ 0 w 3493516"/>
              <a:gd name="connsiteY0" fmla="*/ 1920533 h 2047533"/>
              <a:gd name="connsiteX1" fmla="*/ 0 w 3493516"/>
              <a:gd name="connsiteY1" fmla="*/ 0 h 2047533"/>
              <a:gd name="connsiteX2" fmla="*/ 2268892 w 3493516"/>
              <a:gd name="connsiteY2" fmla="*/ 454215 h 2047533"/>
              <a:gd name="connsiteX3" fmla="*/ 2789592 w 3493516"/>
              <a:gd name="connsiteY3" fmla="*/ 1165415 h 2047533"/>
              <a:gd name="connsiteX4" fmla="*/ 3361092 w 3493516"/>
              <a:gd name="connsiteY4" fmla="*/ 1889315 h 2047533"/>
              <a:gd name="connsiteX5" fmla="*/ 3493516 w 3493516"/>
              <a:gd name="connsiteY5" fmla="*/ 2047533 h 2047533"/>
              <a:gd name="connsiteX6" fmla="*/ 1595792 w 3493516"/>
              <a:gd name="connsiteY6" fmla="*/ 1927415 h 2047533"/>
              <a:gd name="connsiteX7" fmla="*/ 0 w 3493516"/>
              <a:gd name="connsiteY7" fmla="*/ 1920533 h 2047533"/>
              <a:gd name="connsiteX0" fmla="*/ 0 w 3493516"/>
              <a:gd name="connsiteY0" fmla="*/ 1920533 h 2047533"/>
              <a:gd name="connsiteX1" fmla="*/ 0 w 3493516"/>
              <a:gd name="connsiteY1" fmla="*/ 0 h 2047533"/>
              <a:gd name="connsiteX2" fmla="*/ 2268892 w 3493516"/>
              <a:gd name="connsiteY2" fmla="*/ 454215 h 2047533"/>
              <a:gd name="connsiteX3" fmla="*/ 2789592 w 3493516"/>
              <a:gd name="connsiteY3" fmla="*/ 1165415 h 2047533"/>
              <a:gd name="connsiteX4" fmla="*/ 3432530 w 3493516"/>
              <a:gd name="connsiteY4" fmla="*/ 1875399 h 2047533"/>
              <a:gd name="connsiteX5" fmla="*/ 3493516 w 3493516"/>
              <a:gd name="connsiteY5" fmla="*/ 2047533 h 2047533"/>
              <a:gd name="connsiteX6" fmla="*/ 1595792 w 3493516"/>
              <a:gd name="connsiteY6" fmla="*/ 1927415 h 2047533"/>
              <a:gd name="connsiteX7" fmla="*/ 0 w 3493516"/>
              <a:gd name="connsiteY7" fmla="*/ 1920533 h 2047533"/>
              <a:gd name="connsiteX0" fmla="*/ 0 w 3493516"/>
              <a:gd name="connsiteY0" fmla="*/ 1920533 h 2047533"/>
              <a:gd name="connsiteX1" fmla="*/ 0 w 3493516"/>
              <a:gd name="connsiteY1" fmla="*/ 0 h 2047533"/>
              <a:gd name="connsiteX2" fmla="*/ 2268892 w 3493516"/>
              <a:gd name="connsiteY2" fmla="*/ 454215 h 2047533"/>
              <a:gd name="connsiteX3" fmla="*/ 2789592 w 3493516"/>
              <a:gd name="connsiteY3" fmla="*/ 1165415 h 2047533"/>
              <a:gd name="connsiteX4" fmla="*/ 3432530 w 3493516"/>
              <a:gd name="connsiteY4" fmla="*/ 1875399 h 2047533"/>
              <a:gd name="connsiteX5" fmla="*/ 3493516 w 3493516"/>
              <a:gd name="connsiteY5" fmla="*/ 2047533 h 2047533"/>
              <a:gd name="connsiteX6" fmla="*/ 1595792 w 3493516"/>
              <a:gd name="connsiteY6" fmla="*/ 1927415 h 2047533"/>
              <a:gd name="connsiteX7" fmla="*/ 0 w 3493516"/>
              <a:gd name="connsiteY7" fmla="*/ 1920533 h 2047533"/>
              <a:gd name="connsiteX0" fmla="*/ 0 w 3493516"/>
              <a:gd name="connsiteY0" fmla="*/ 1920533 h 2047533"/>
              <a:gd name="connsiteX1" fmla="*/ 0 w 3493516"/>
              <a:gd name="connsiteY1" fmla="*/ 0 h 2047533"/>
              <a:gd name="connsiteX2" fmla="*/ 2268892 w 3493516"/>
              <a:gd name="connsiteY2" fmla="*/ 454215 h 2047533"/>
              <a:gd name="connsiteX3" fmla="*/ 2789592 w 3493516"/>
              <a:gd name="connsiteY3" fmla="*/ 1165415 h 2047533"/>
              <a:gd name="connsiteX4" fmla="*/ 3432530 w 3493516"/>
              <a:gd name="connsiteY4" fmla="*/ 1875399 h 2047533"/>
              <a:gd name="connsiteX5" fmla="*/ 3493516 w 3493516"/>
              <a:gd name="connsiteY5" fmla="*/ 2047533 h 2047533"/>
              <a:gd name="connsiteX6" fmla="*/ 1595792 w 3493516"/>
              <a:gd name="connsiteY6" fmla="*/ 1927415 h 2047533"/>
              <a:gd name="connsiteX7" fmla="*/ 0 w 3493516"/>
              <a:gd name="connsiteY7" fmla="*/ 1920533 h 2047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3516" h="2047533">
                <a:moveTo>
                  <a:pt x="0" y="1920533"/>
                </a:moveTo>
                <a:lnTo>
                  <a:pt x="0" y="0"/>
                </a:lnTo>
                <a:cubicBezTo>
                  <a:pt x="772021" y="134721"/>
                  <a:pt x="1567628" y="76528"/>
                  <a:pt x="2268892" y="454215"/>
                </a:cubicBezTo>
                <a:lnTo>
                  <a:pt x="2789592" y="1165415"/>
                </a:lnTo>
                <a:cubicBezTo>
                  <a:pt x="2941992" y="1398248"/>
                  <a:pt x="3222980" y="1675036"/>
                  <a:pt x="3432530" y="1875399"/>
                </a:cubicBezTo>
                <a:cubicBezTo>
                  <a:pt x="3471909" y="1932777"/>
                  <a:pt x="3473187" y="1990155"/>
                  <a:pt x="3493516" y="2047533"/>
                </a:cubicBezTo>
                <a:cubicBezTo>
                  <a:pt x="2799558" y="2045594"/>
                  <a:pt x="2289750" y="1929354"/>
                  <a:pt x="1595792" y="1927415"/>
                </a:cubicBezTo>
                <a:lnTo>
                  <a:pt x="0" y="1920533"/>
                </a:lnTo>
                <a:close/>
              </a:path>
            </a:pathLst>
          </a:custGeom>
          <a:noFill/>
          <a:ln>
            <a:solidFill>
              <a:schemeClr val="accent1">
                <a:alpha val="81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415576" y="5409275"/>
            <a:ext cx="9073260" cy="96124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400" b="1" kern="1200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b="0" spc="-170" dirty="0" smtClean="0"/>
              <a:t>3</a:t>
            </a:r>
            <a:r>
              <a:rPr lang="ko-KR" altLang="en-US" sz="1300" b="0" spc="-170" dirty="0" smtClean="0"/>
              <a:t>월 말 이후 노년층의 사망자가 급속도로 증가하였으며</a:t>
            </a:r>
            <a:r>
              <a:rPr lang="en-US" altLang="ko-KR" sz="1300" b="0" spc="-170" dirty="0" smtClean="0"/>
              <a:t>,  </a:t>
            </a:r>
            <a:r>
              <a:rPr lang="ko-KR" altLang="en-US" sz="1300" b="0" spc="-170" dirty="0" err="1" smtClean="0"/>
              <a:t>그중</a:t>
            </a:r>
            <a:r>
              <a:rPr lang="ko-KR" altLang="en-US" sz="1300" b="0" spc="-170" dirty="0" smtClean="0"/>
              <a:t> </a:t>
            </a:r>
            <a:r>
              <a:rPr lang="en-US" altLang="ko-KR" sz="1300" b="0" spc="-170" dirty="0" smtClean="0"/>
              <a:t>80</a:t>
            </a:r>
            <a:r>
              <a:rPr lang="ko-KR" altLang="en-US" sz="1300" b="0" spc="-170" dirty="0" smtClean="0"/>
              <a:t>대의 사망자가 급증하였음</a:t>
            </a:r>
            <a:r>
              <a:rPr lang="en-US" altLang="ko-KR" sz="1300" b="0" spc="-170" dirty="0" smtClean="0"/>
              <a:t> </a:t>
            </a:r>
            <a:endParaRPr lang="en-US" altLang="ko-KR" sz="1300" b="0" spc="-17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300" b="0" spc="-170" dirty="0" smtClean="0"/>
              <a:t>반면</a:t>
            </a:r>
            <a:r>
              <a:rPr lang="en-US" altLang="ko-KR" sz="1300" b="0" spc="-170" dirty="0" smtClean="0"/>
              <a:t>, 6</a:t>
            </a:r>
            <a:r>
              <a:rPr lang="ko-KR" altLang="en-US" sz="1300" b="0" spc="-170" dirty="0" smtClean="0"/>
              <a:t>월 말일 기준 연령별 </a:t>
            </a:r>
            <a:r>
              <a:rPr lang="ko-KR" altLang="en-US" sz="1300" b="0" spc="-170" dirty="0" err="1" smtClean="0"/>
              <a:t>확진자</a:t>
            </a:r>
            <a:r>
              <a:rPr lang="ko-KR" altLang="en-US" sz="1300" b="0" spc="-170" dirty="0" smtClean="0"/>
              <a:t> 수를 보았을 때</a:t>
            </a:r>
            <a:r>
              <a:rPr lang="en-US" altLang="ko-KR" sz="1300" b="0" spc="-170" dirty="0" smtClean="0"/>
              <a:t>,</a:t>
            </a:r>
            <a:r>
              <a:rPr lang="ko-KR" altLang="en-US" sz="1300" spc="-170" dirty="0" smtClean="0"/>
              <a:t>노년층</a:t>
            </a:r>
            <a:r>
              <a:rPr lang="ko-KR" altLang="en-US" sz="1300" b="0" spc="-170" dirty="0" smtClean="0"/>
              <a:t>이 </a:t>
            </a:r>
            <a:r>
              <a:rPr lang="ko-KR" altLang="en-US" sz="1300" b="0" spc="-170" dirty="0"/>
              <a:t>전체 사망자</a:t>
            </a:r>
            <a:r>
              <a:rPr lang="en-US" altLang="ko-KR" sz="1300" b="0" spc="-170" dirty="0"/>
              <a:t>(282</a:t>
            </a:r>
            <a:r>
              <a:rPr lang="ko-KR" altLang="en-US" sz="1300" b="0" spc="-170" dirty="0"/>
              <a:t>명</a:t>
            </a:r>
            <a:r>
              <a:rPr lang="en-US" altLang="ko-KR" sz="1300" b="0" spc="-170" dirty="0"/>
              <a:t>) </a:t>
            </a:r>
            <a:r>
              <a:rPr lang="ko-KR" altLang="en-US" sz="1300" b="0" spc="-170" dirty="0"/>
              <a:t>중 </a:t>
            </a:r>
            <a:r>
              <a:rPr lang="en-US" altLang="ko-KR" sz="1300" spc="-170" dirty="0"/>
              <a:t>92.9%(262</a:t>
            </a:r>
            <a:r>
              <a:rPr lang="ko-KR" altLang="en-US" sz="1300" spc="-170" dirty="0"/>
              <a:t>명</a:t>
            </a:r>
            <a:r>
              <a:rPr lang="en-US" altLang="ko-KR" sz="1300" spc="-170" dirty="0"/>
              <a:t>)</a:t>
            </a:r>
            <a:r>
              <a:rPr lang="ko-KR" altLang="en-US" sz="1300" b="0" spc="-170" dirty="0"/>
              <a:t>으로 압도적으로 </a:t>
            </a:r>
            <a:r>
              <a:rPr lang="ko-KR" altLang="en-US" sz="1300" b="0" spc="-170" dirty="0" smtClean="0"/>
              <a:t>많음</a:t>
            </a:r>
            <a:endParaRPr lang="en-US" altLang="ko-KR" sz="1300" b="0" spc="-170" dirty="0" smtClean="0"/>
          </a:p>
        </p:txBody>
      </p:sp>
      <p:cxnSp>
        <p:nvCxnSpPr>
          <p:cNvPr id="26" name="직선 연결선 25"/>
          <p:cNvCxnSpPr/>
          <p:nvPr/>
        </p:nvCxnSpPr>
        <p:spPr>
          <a:xfrm>
            <a:off x="290206" y="537327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290206" y="6406520"/>
            <a:ext cx="9324000" cy="0"/>
          </a:xfrm>
          <a:prstGeom prst="line">
            <a:avLst/>
          </a:prstGeom>
          <a:ln w="15875" cap="rnd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463761" y="1305320"/>
            <a:ext cx="4017666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12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2020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 </a:t>
            </a:r>
            <a:r>
              <a:rPr lang="en-US" altLang="ko-KR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3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월부터 </a:t>
            </a:r>
            <a:r>
              <a:rPr lang="en-US" altLang="ko-KR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6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월까지의 연령별 누적 사망자 수 추이</a:t>
            </a:r>
            <a:endParaRPr lang="ko-KR" altLang="en-US" sz="1400" b="1" spc="-200" dirty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096226" y="1301304"/>
            <a:ext cx="4017666" cy="315946"/>
          </a:xfrm>
          <a:prstGeom prst="rect">
            <a:avLst/>
          </a:prstGeom>
          <a:gradFill flip="none" rotWithShape="1">
            <a:gsLst>
              <a:gs pos="64000">
                <a:srgbClr val="A95B84"/>
              </a:gs>
              <a:gs pos="12000">
                <a:srgbClr val="DBA7C5"/>
              </a:gs>
              <a:gs pos="917">
                <a:srgbClr val="F9EDF7"/>
              </a:gs>
              <a:gs pos="6000">
                <a:srgbClr val="E8CAE2"/>
              </a:gs>
              <a:gs pos="41000">
                <a:srgbClr val="CB87A6"/>
              </a:gs>
              <a:gs pos="100000">
                <a:srgbClr val="8C3467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2020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년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6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월 </a:t>
            </a:r>
            <a:r>
              <a:rPr lang="en-US" altLang="ko-KR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30</a:t>
            </a:r>
            <a:r>
              <a:rPr lang="ko-KR" altLang="en-US" sz="1400" b="1" spc="-200" dirty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일 기준 연령별 </a:t>
            </a:r>
            <a:r>
              <a:rPr lang="ko-KR" altLang="en-US" sz="1400" b="1" spc="-200" dirty="0" smtClean="0">
                <a:ln w="3175"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사망자</a:t>
            </a:r>
            <a:endParaRPr lang="ko-KR" altLang="en-US" sz="1400" b="1" spc="-200" dirty="0">
              <a:ln w="3175"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060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아카데미03">
      <a:dk1>
        <a:sysClr val="windowText" lastClr="000000"/>
      </a:dk1>
      <a:lt1>
        <a:sysClr val="window" lastClr="FFFFFF"/>
      </a:lt1>
      <a:dk2>
        <a:srgbClr val="5F7CF5"/>
      </a:dk2>
      <a:lt2>
        <a:srgbClr val="30B3B1"/>
      </a:lt2>
      <a:accent1>
        <a:srgbClr val="0944B0"/>
      </a:accent1>
      <a:accent2>
        <a:srgbClr val="03D3C3"/>
      </a:accent2>
      <a:accent3>
        <a:srgbClr val="1A70EE"/>
      </a:accent3>
      <a:accent4>
        <a:srgbClr val="F44521"/>
      </a:accent4>
      <a:accent5>
        <a:srgbClr val="F5FA79"/>
      </a:accent5>
      <a:accent6>
        <a:srgbClr val="21345D"/>
      </a:accent6>
      <a:hlink>
        <a:srgbClr val="0000FF"/>
      </a:hlink>
      <a:folHlink>
        <a:srgbClr val="800080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8678</TotalTime>
  <Words>2028</Words>
  <Application>Microsoft Office PowerPoint</Application>
  <PresentationFormat>사용자 지정</PresentationFormat>
  <Paragraphs>312</Paragraphs>
  <Slides>29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굴림</vt:lpstr>
      <vt:lpstr>Arial</vt:lpstr>
      <vt:lpstr>맑은 고딕</vt:lpstr>
      <vt:lpstr>Arial Unicode MS</vt:lpstr>
      <vt:lpstr>Wingdings</vt:lpstr>
      <vt:lpstr>Times New Roman</vt:lpstr>
      <vt:lpstr>-윤고딕340</vt:lpstr>
      <vt:lpstr>-윤고딕350</vt:lpstr>
      <vt:lpstr>Impact</vt:lpstr>
      <vt:lpstr>Office 테마</vt:lpstr>
      <vt:lpstr>PowerPoint 프레젠테이션</vt:lpstr>
      <vt:lpstr>INDEX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credu</dc:creator>
  <cp:lastModifiedBy>이광우</cp:lastModifiedBy>
  <cp:revision>858</cp:revision>
  <cp:lastPrinted>2020-08-27T09:15:58Z</cp:lastPrinted>
  <dcterms:created xsi:type="dcterms:W3CDTF">2017-01-02T01:56:58Z</dcterms:created>
  <dcterms:modified xsi:type="dcterms:W3CDTF">2020-09-20T00:25:36Z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5C58129F-E5B8-477A-9B38-B3E54BFA04C8}" pid="2">
    <vt:lpwstr>F5986860A7E9FC0FFC78EBF0B0D13CD1F518706E1DD535CE54AEF827F730AE2C</vt:lpwstr>
  </property>
  <property fmtid="{D5CDD505-2E9C-101B-9397-08002B2CF9AE}" pid="2" name="NSCPROP">
    <vt:lpwstr>NSCCustomProperty</vt:lpwstr>
  </property>
  <property fmtid="{D5CDD505-2E9C-101B-9397-08002B2CF9AE}" pid="3" name="NSCPROP_SA">
    <vt:lpwstr>\\26.2.115.235\디자인백업\007. 백업_완\002. 도메인별백업\인쇄, PPT\PPT\템플릿\2018\2018. 03. 14_업종별 제안서 템플릿 5종_강동식\[템플릿]4차산업혁명 업종별 제안서 5종.pptx</vt:lpwstr>
  </property>
</Properties>
</file>